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9c45342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9c4534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c9aced12d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c9aced12d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cb493c33b5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cb493c33b5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cb3cf6b51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cb3cf6b5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cb493c33b5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cb493c33b5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Low-power, low-cost technology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Temporary deployment</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Scalable across hundreds of stops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Rider benefit:</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Immediate clarity at the exact moment confusion occurs.</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cb3cf6b510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cb3cf6b510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1. Instant Direction Access (No App Required)</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Text a route # and stop ID to receive immediate directions to nearest active stop</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QR code for instant trip plan</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400">
                <a:solidFill>
                  <a:schemeClr val="dk1"/>
                </a:solidFill>
              </a:rPr>
              <a:t>2. Passive Digital Guidance</a:t>
            </a:r>
            <a:endParaRPr b="1" sz="1400">
              <a:solidFill>
                <a:schemeClr val="dk1"/>
              </a:solidFill>
            </a:endParaRPr>
          </a:p>
          <a:p>
            <a:pPr indent="-317500" lvl="0" marL="457200" rtl="0" algn="l">
              <a:lnSpc>
                <a:spcPct val="115000"/>
              </a:lnSpc>
              <a:spcBef>
                <a:spcPts val="1400"/>
              </a:spcBef>
              <a:spcAft>
                <a:spcPts val="0"/>
              </a:spcAft>
              <a:buClr>
                <a:schemeClr val="dk1"/>
              </a:buClr>
              <a:buSzPts val="1400"/>
              <a:buChar char="●"/>
            </a:pPr>
            <a:r>
              <a:rPr lang="en" sz="1400">
                <a:solidFill>
                  <a:schemeClr val="dk1"/>
                </a:solidFill>
              </a:rPr>
              <a:t>Solar-powered e-ink display showing:</a:t>
            </a:r>
            <a:br>
              <a:rPr lang="en" sz="1400">
                <a:solidFill>
                  <a:schemeClr val="dk1"/>
                </a:solidFill>
              </a:rPr>
            </a:br>
            <a:r>
              <a:rPr lang="en" sz="1400">
                <a:solidFill>
                  <a:schemeClr val="dk1"/>
                </a:solidFill>
              </a:rPr>
              <a:t> “Your new stop is 3 minutes that way →”</a:t>
            </a:r>
            <a:endParaRPr sz="1400">
              <a:solidFill>
                <a:schemeClr val="dk1"/>
              </a:solidFill>
            </a:endParaRPr>
          </a:p>
          <a:p>
            <a:pPr indent="0" lvl="0" marL="0" rtl="0" algn="l">
              <a:spcBef>
                <a:spcPts val="1400"/>
              </a:spcBef>
              <a:spcAft>
                <a:spcPts val="0"/>
              </a:spcAft>
              <a:buNone/>
            </a:pPr>
            <a:r>
              <a:rPr b="1" lang="en" sz="1400">
                <a:solidFill>
                  <a:schemeClr val="dk1"/>
                </a:solidFill>
              </a:rPr>
              <a:t>. Visual Pathfinding</a:t>
            </a:r>
            <a:endParaRPr b="1" sz="1400">
              <a:solidFill>
                <a:schemeClr val="dk1"/>
              </a:solidFill>
            </a:endParaRPr>
          </a:p>
          <a:p>
            <a:pPr indent="0" lvl="0" marL="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Ground decals (colored arrows) physically guiding riders to new stops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Especially helpful for riders with language barriers</a:t>
            </a:r>
            <a:endParaRPr sz="1400">
              <a:solidFill>
                <a:schemeClr val="dk1"/>
              </a:solidFill>
            </a:endParaRPr>
          </a:p>
          <a:p>
            <a:pPr indent="0" lvl="0" marL="0" rtl="0" algn="l">
              <a:lnSpc>
                <a:spcPct val="115000"/>
              </a:lnSpc>
              <a:spcBef>
                <a:spcPts val="1400"/>
              </a:spcBef>
              <a:spcAft>
                <a:spcPts val="0"/>
              </a:spcAft>
              <a:buNone/>
            </a:pPr>
            <a:r>
              <a:t/>
            </a:r>
            <a:endParaRPr sz="1400">
              <a:solidFill>
                <a:schemeClr val="dk1"/>
              </a:solidFill>
            </a:endParaRPr>
          </a:p>
          <a:p>
            <a:pPr indent="0" lvl="0" marL="0" rtl="0" algn="l">
              <a:lnSpc>
                <a:spcPct val="115000"/>
              </a:lnSpc>
              <a:spcBef>
                <a:spcPts val="1400"/>
              </a:spcBef>
              <a:spcAft>
                <a:spcPts val="1400"/>
              </a:spcAft>
              <a:buNone/>
            </a:pPr>
            <a:r>
              <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cb493c33b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cb493c33b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73763"/>
                </a:solidFill>
              </a:rPr>
              <a:t>People First means recognizing that transportation is ultimately about the individuals and communities we serve, not just routes, schedules, or infrastructure. When MARTA NextGen prioritizes people first, it ensures decisions are guided by safety, accessibility, dignity, and real community needs — creating a system that builds trust, improves equity, and truly connects people to opportunity.</a:t>
            </a:r>
            <a:endParaRPr sz="1400">
              <a:solidFill>
                <a:srgbClr val="073763"/>
              </a:solidFill>
            </a:endParaRPr>
          </a:p>
          <a:p>
            <a:pPr indent="0" lvl="0" marL="0" rtl="0" algn="l">
              <a:lnSpc>
                <a:spcPct val="115000"/>
              </a:lnSpc>
              <a:spcBef>
                <a:spcPts val="1600"/>
              </a:spcBef>
              <a:spcAft>
                <a:spcPts val="0"/>
              </a:spcAft>
              <a:buNone/>
            </a:pPr>
            <a:r>
              <a:rPr lang="en" sz="1400">
                <a:solidFill>
                  <a:srgbClr val="073763"/>
                </a:solidFill>
              </a:rPr>
              <a:t>This is our commitment to our community — a promise that every decision, investment, and improvement begins with people at the center of the work.</a:t>
            </a:r>
            <a:endParaRPr sz="1400">
              <a:solidFill>
                <a:srgbClr val="073763"/>
              </a:solidFill>
            </a:endParaRPr>
          </a:p>
          <a:p>
            <a:pPr indent="0" lvl="0" marL="0" rtl="0" algn="l">
              <a:spcBef>
                <a:spcPts val="16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cb493c33b5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cb493c33b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cb493c33b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cb493c33b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b493c33b5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cb493c33b5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cb493c33b5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cb493c33b5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1. Instant Direction Access (No App Required)</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Text a route # and stop ID to receive immediate directions to nearest active stop</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QR code for instant trip plan</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400">
                <a:solidFill>
                  <a:schemeClr val="dk1"/>
                </a:solidFill>
              </a:rPr>
              <a:t>2. Passive Digital Guidance</a:t>
            </a:r>
            <a:endParaRPr b="1" sz="1400">
              <a:solidFill>
                <a:schemeClr val="dk1"/>
              </a:solidFill>
            </a:endParaRPr>
          </a:p>
          <a:p>
            <a:pPr indent="-317500" lvl="0" marL="457200" rtl="0" algn="l">
              <a:lnSpc>
                <a:spcPct val="115000"/>
              </a:lnSpc>
              <a:spcBef>
                <a:spcPts val="1400"/>
              </a:spcBef>
              <a:spcAft>
                <a:spcPts val="0"/>
              </a:spcAft>
              <a:buClr>
                <a:schemeClr val="dk1"/>
              </a:buClr>
              <a:buSzPts val="1400"/>
              <a:buChar char="●"/>
            </a:pPr>
            <a:r>
              <a:rPr lang="en" sz="1400">
                <a:solidFill>
                  <a:schemeClr val="dk1"/>
                </a:solidFill>
              </a:rPr>
              <a:t>Solar-powered e-ink display showing:</a:t>
            </a:r>
            <a:br>
              <a:rPr lang="en" sz="1400">
                <a:solidFill>
                  <a:schemeClr val="dk1"/>
                </a:solidFill>
              </a:rPr>
            </a:br>
            <a:r>
              <a:rPr lang="en" sz="1400">
                <a:solidFill>
                  <a:schemeClr val="dk1"/>
                </a:solidFill>
              </a:rPr>
              <a:t> “Your new stop is 3 minutes that way →”</a:t>
            </a:r>
            <a:endParaRPr sz="1400">
              <a:solidFill>
                <a:schemeClr val="dk1"/>
              </a:solidFill>
            </a:endParaRPr>
          </a:p>
          <a:p>
            <a:pPr indent="0" lvl="0" marL="0" rtl="0" algn="l">
              <a:spcBef>
                <a:spcPts val="1400"/>
              </a:spcBef>
              <a:spcAft>
                <a:spcPts val="0"/>
              </a:spcAft>
              <a:buNone/>
            </a:pPr>
            <a:r>
              <a:rPr b="1" lang="en" sz="1400">
                <a:solidFill>
                  <a:schemeClr val="dk1"/>
                </a:solidFill>
              </a:rPr>
              <a:t>. Visual Pathfinding</a:t>
            </a:r>
            <a:endParaRPr b="1" sz="1400">
              <a:solidFill>
                <a:schemeClr val="dk1"/>
              </a:solidFill>
            </a:endParaRPr>
          </a:p>
          <a:p>
            <a:pPr indent="0" lvl="0" marL="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Ground decals (colored arrows) physically guiding riders to new stops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Especially helpful for riders with language barriers</a:t>
            </a:r>
            <a:endParaRPr sz="1400">
              <a:solidFill>
                <a:schemeClr val="dk1"/>
              </a:solidFill>
            </a:endParaRPr>
          </a:p>
          <a:p>
            <a:pPr indent="0" lvl="0" marL="0" rtl="0" algn="l">
              <a:lnSpc>
                <a:spcPct val="115000"/>
              </a:lnSpc>
              <a:spcBef>
                <a:spcPts val="1400"/>
              </a:spcBef>
              <a:spcAft>
                <a:spcPts val="0"/>
              </a:spcAft>
              <a:buNone/>
            </a:pPr>
            <a:r>
              <a:t/>
            </a:r>
            <a:endParaRPr sz="1400">
              <a:solidFill>
                <a:schemeClr val="dk1"/>
              </a:solidFill>
            </a:endParaRPr>
          </a:p>
          <a:p>
            <a:pPr indent="0" lvl="0" marL="0" rtl="0" algn="l">
              <a:lnSpc>
                <a:spcPct val="115000"/>
              </a:lnSpc>
              <a:spcBef>
                <a:spcPts val="1400"/>
              </a:spcBef>
              <a:spcAft>
                <a:spcPts val="1400"/>
              </a:spcAft>
              <a:buNone/>
            </a:pPr>
            <a:r>
              <a:t/>
            </a:r>
            <a:endParaRPr sz="14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9090756a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9090756a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1. Instant Direction Access (No App Required)</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Text a route # and stop ID to receive immediate directions to nearest active stop</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QR code for instant trip plan</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400">
                <a:solidFill>
                  <a:schemeClr val="dk1"/>
                </a:solidFill>
              </a:rPr>
              <a:t>2. Passive Digital Guidance</a:t>
            </a:r>
            <a:endParaRPr b="1" sz="1400">
              <a:solidFill>
                <a:schemeClr val="dk1"/>
              </a:solidFill>
            </a:endParaRPr>
          </a:p>
          <a:p>
            <a:pPr indent="-317500" lvl="0" marL="457200" rtl="0" algn="l">
              <a:lnSpc>
                <a:spcPct val="115000"/>
              </a:lnSpc>
              <a:spcBef>
                <a:spcPts val="1400"/>
              </a:spcBef>
              <a:spcAft>
                <a:spcPts val="0"/>
              </a:spcAft>
              <a:buClr>
                <a:schemeClr val="dk1"/>
              </a:buClr>
              <a:buSzPts val="1400"/>
              <a:buChar char="●"/>
            </a:pPr>
            <a:r>
              <a:rPr lang="en" sz="1400">
                <a:solidFill>
                  <a:schemeClr val="dk1"/>
                </a:solidFill>
              </a:rPr>
              <a:t>Solar-powered e-ink display showing:</a:t>
            </a:r>
            <a:br>
              <a:rPr lang="en" sz="1400">
                <a:solidFill>
                  <a:schemeClr val="dk1"/>
                </a:solidFill>
              </a:rPr>
            </a:br>
            <a:r>
              <a:rPr lang="en" sz="1400">
                <a:solidFill>
                  <a:schemeClr val="dk1"/>
                </a:solidFill>
              </a:rPr>
              <a:t> “Your new stop is 3 minutes that way →”</a:t>
            </a:r>
            <a:endParaRPr sz="1400">
              <a:solidFill>
                <a:schemeClr val="dk1"/>
              </a:solidFill>
            </a:endParaRPr>
          </a:p>
          <a:p>
            <a:pPr indent="0" lvl="0" marL="0" rtl="0" algn="l">
              <a:spcBef>
                <a:spcPts val="1400"/>
              </a:spcBef>
              <a:spcAft>
                <a:spcPts val="0"/>
              </a:spcAft>
              <a:buNone/>
            </a:pPr>
            <a:r>
              <a:rPr b="1" lang="en" sz="1400">
                <a:solidFill>
                  <a:schemeClr val="dk1"/>
                </a:solidFill>
              </a:rPr>
              <a:t>. Visual Pathfinding</a:t>
            </a:r>
            <a:endParaRPr b="1" sz="1400">
              <a:solidFill>
                <a:schemeClr val="dk1"/>
              </a:solidFill>
            </a:endParaRPr>
          </a:p>
          <a:p>
            <a:pPr indent="0" lvl="0" marL="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Ground decals (colored arrows) physically guiding riders to new stops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Especially helpful for riders with language barriers</a:t>
            </a:r>
            <a:endParaRPr sz="1400">
              <a:solidFill>
                <a:schemeClr val="dk1"/>
              </a:solidFill>
            </a:endParaRPr>
          </a:p>
          <a:p>
            <a:pPr indent="0" lvl="0" marL="0" rtl="0" algn="l">
              <a:lnSpc>
                <a:spcPct val="115000"/>
              </a:lnSpc>
              <a:spcBef>
                <a:spcPts val="1400"/>
              </a:spcBef>
              <a:spcAft>
                <a:spcPts val="0"/>
              </a:spcAft>
              <a:buNone/>
            </a:pPr>
            <a:r>
              <a:t/>
            </a:r>
            <a:endParaRPr sz="1400">
              <a:solidFill>
                <a:schemeClr val="dk1"/>
              </a:solidFill>
            </a:endParaRPr>
          </a:p>
          <a:p>
            <a:pPr indent="0" lvl="0" marL="0" rtl="0" algn="l">
              <a:lnSpc>
                <a:spcPct val="115000"/>
              </a:lnSpc>
              <a:spcBef>
                <a:spcPts val="1400"/>
              </a:spcBef>
              <a:spcAft>
                <a:spcPts val="1400"/>
              </a:spcAft>
              <a:buNone/>
            </a:pPr>
            <a:r>
              <a:t/>
            </a:r>
            <a:endParaRPr sz="14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9aced12d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c9aced12d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Low-power, low-cost technology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Temporary deployment</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Scalable across hundreds of stops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Rider benefit:</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Immediate clarity at the exact moment confusion occurs.</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cb493c33b5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cb493c33b5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Buses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E-bikes or scooters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Walking circuits between clusters of impacted stops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Ambassadors can provide free Marta cards for two trips.</a:t>
            </a:r>
            <a:br>
              <a:rPr lang="en" sz="1800">
                <a:solidFill>
                  <a:schemeClr val="dk1"/>
                </a:solidFill>
              </a:rPr>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c9aced12d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c9aced12d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73763">
            <a:alpha val="9620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28.jpg"/><Relationship Id="rId5" Type="http://schemas.openxmlformats.org/officeDocument/2006/relationships/image" Target="../media/image3.jpg"/><Relationship Id="rId6" Type="http://schemas.openxmlformats.org/officeDocument/2006/relationships/image" Target="../media/image13.jpg"/><Relationship Id="rId7" Type="http://schemas.openxmlformats.org/officeDocument/2006/relationships/image" Target="../media/image2.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8.jp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17.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54125" y="2146803"/>
            <a:ext cx="70359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100"/>
              <a:t>NextGen </a:t>
            </a:r>
            <a:r>
              <a:rPr lang="en" sz="5100">
                <a:solidFill>
                  <a:srgbClr val="FF9900"/>
                </a:solidFill>
              </a:rPr>
              <a:t>Rider Rescue</a:t>
            </a:r>
            <a:r>
              <a:rPr lang="en" sz="5100"/>
              <a:t> </a:t>
            </a:r>
            <a:r>
              <a:rPr lang="en" sz="4600"/>
              <a:t>Strategy</a:t>
            </a:r>
            <a:endParaRPr sz="4600"/>
          </a:p>
        </p:txBody>
      </p:sp>
      <p:sp>
        <p:nvSpPr>
          <p:cNvPr id="68" name="Google Shape;68;p13"/>
          <p:cNvSpPr txBox="1"/>
          <p:nvPr>
            <p:ph idx="1" type="subTitle"/>
          </p:nvPr>
        </p:nvSpPr>
        <p:spPr>
          <a:xfrm>
            <a:off x="390525" y="3104534"/>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Ensuring Service Continuity During System Transition</a:t>
            </a:r>
            <a:endParaRPr/>
          </a:p>
        </p:txBody>
      </p:sp>
      <p:pic>
        <p:nvPicPr>
          <p:cNvPr id="69" name="Google Shape;69;p13" title="me -1.jpg"/>
          <p:cNvPicPr preferRelativeResize="0"/>
          <p:nvPr>
            <p:ph idx="2" type="pic"/>
          </p:nvPr>
        </p:nvPicPr>
        <p:blipFill rotWithShape="1">
          <a:blip r:embed="rId3">
            <a:alphaModFix/>
          </a:blip>
          <a:srcRect b="34499" l="0" r="0" t="0"/>
          <a:stretch/>
        </p:blipFill>
        <p:spPr>
          <a:xfrm>
            <a:off x="7824075" y="2697500"/>
            <a:ext cx="1319925" cy="1213300"/>
          </a:xfrm>
          <a:prstGeom prst="rect">
            <a:avLst/>
          </a:prstGeom>
          <a:noFill/>
          <a:ln>
            <a:noFill/>
          </a:ln>
        </p:spPr>
      </p:pic>
      <p:pic>
        <p:nvPicPr>
          <p:cNvPr id="70" name="Google Shape;70;p13" title="_DSC0267-EDIT.jpg"/>
          <p:cNvPicPr preferRelativeResize="0"/>
          <p:nvPr>
            <p:ph idx="3" type="pic"/>
          </p:nvPr>
        </p:nvPicPr>
        <p:blipFill rotWithShape="1">
          <a:blip r:embed="rId4">
            <a:alphaModFix/>
          </a:blip>
          <a:srcRect b="18233" l="0" r="0" t="18233"/>
          <a:stretch/>
        </p:blipFill>
        <p:spPr>
          <a:xfrm>
            <a:off x="6440353" y="21431"/>
            <a:ext cx="1337248" cy="1337252"/>
          </a:xfrm>
          <a:prstGeom prst="rect">
            <a:avLst/>
          </a:prstGeom>
          <a:noFill/>
          <a:ln cap="flat" cmpd="sng" w="38100">
            <a:solidFill>
              <a:srgbClr val="307AF3"/>
            </a:solidFill>
            <a:prstDash val="solid"/>
            <a:round/>
            <a:headEnd len="sm" w="sm" type="none"/>
            <a:tailEnd len="sm" w="sm" type="none"/>
          </a:ln>
        </p:spPr>
      </p:pic>
      <p:pic>
        <p:nvPicPr>
          <p:cNvPr id="71" name="Google Shape;71;p13" title="Stephen Pellicer.jpg"/>
          <p:cNvPicPr preferRelativeResize="0"/>
          <p:nvPr>
            <p:ph idx="4" type="pic"/>
          </p:nvPr>
        </p:nvPicPr>
        <p:blipFill rotWithShape="1">
          <a:blip r:embed="rId5">
            <a:alphaModFix/>
          </a:blip>
          <a:srcRect b="12406" l="0" r="0" t="12406"/>
          <a:stretch/>
        </p:blipFill>
        <p:spPr>
          <a:xfrm>
            <a:off x="7813359" y="-403"/>
            <a:ext cx="1337250" cy="1337250"/>
          </a:xfrm>
          <a:prstGeom prst="rect">
            <a:avLst/>
          </a:prstGeom>
          <a:noFill/>
          <a:ln>
            <a:noFill/>
          </a:ln>
        </p:spPr>
      </p:pic>
      <p:pic>
        <p:nvPicPr>
          <p:cNvPr id="72" name="Google Shape;72;p13" title="Julia Lee.jpg"/>
          <p:cNvPicPr preferRelativeResize="0"/>
          <p:nvPr>
            <p:ph idx="5" type="pic"/>
          </p:nvPr>
        </p:nvPicPr>
        <p:blipFill rotWithShape="1">
          <a:blip r:embed="rId6">
            <a:alphaModFix/>
          </a:blip>
          <a:srcRect b="12406" l="0" r="0" t="12406"/>
          <a:stretch/>
        </p:blipFill>
        <p:spPr>
          <a:xfrm>
            <a:off x="7806900" y="1346463"/>
            <a:ext cx="1337100" cy="1337275"/>
          </a:xfrm>
          <a:prstGeom prst="rect">
            <a:avLst/>
          </a:prstGeom>
          <a:noFill/>
          <a:ln>
            <a:noFill/>
          </a:ln>
        </p:spPr>
      </p:pic>
      <p:sp>
        <p:nvSpPr>
          <p:cNvPr id="73" name="Google Shape;73;p13"/>
          <p:cNvSpPr txBox="1"/>
          <p:nvPr>
            <p:ph idx="1" type="subTitle"/>
          </p:nvPr>
        </p:nvSpPr>
        <p:spPr>
          <a:xfrm>
            <a:off x="390525" y="4157371"/>
            <a:ext cx="6872100" cy="2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Presented by the Riders’ Advisory Council</a:t>
            </a:r>
            <a:endParaRPr sz="1300"/>
          </a:p>
          <a:p>
            <a:pPr indent="0" lvl="0" marL="0" rtl="0" algn="l">
              <a:spcBef>
                <a:spcPts val="0"/>
              </a:spcBef>
              <a:spcAft>
                <a:spcPts val="0"/>
              </a:spcAft>
              <a:buNone/>
            </a:pPr>
            <a:r>
              <a:rPr lang="en" sz="1300"/>
              <a:t>March 4, 2026</a:t>
            </a:r>
            <a:endParaRPr sz="1300"/>
          </a:p>
        </p:txBody>
      </p:sp>
      <p:sp>
        <p:nvSpPr>
          <p:cNvPr id="74" name="Google Shape;74;p13"/>
          <p:cNvSpPr txBox="1"/>
          <p:nvPr>
            <p:ph idx="1" type="subTitle"/>
          </p:nvPr>
        </p:nvSpPr>
        <p:spPr>
          <a:xfrm>
            <a:off x="6440353" y="1105538"/>
            <a:ext cx="1337400" cy="240600"/>
          </a:xfrm>
          <a:prstGeom prst="rect">
            <a:avLst/>
          </a:prstGeom>
          <a:solidFill>
            <a:srgbClr val="073763">
              <a:alpha val="96200"/>
            </a:srgbClr>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3F3F3"/>
                </a:solidFill>
                <a:latin typeface="Arial"/>
                <a:ea typeface="Arial"/>
                <a:cs typeface="Arial"/>
                <a:sym typeface="Arial"/>
              </a:rPr>
              <a:t>Lead: Noah Crafts</a:t>
            </a:r>
            <a:endParaRPr b="1" sz="1000">
              <a:solidFill>
                <a:srgbClr val="F3F3F3"/>
              </a:solidFill>
              <a:latin typeface="Arial"/>
              <a:ea typeface="Arial"/>
              <a:cs typeface="Arial"/>
              <a:sym typeface="Arial"/>
            </a:endParaRPr>
          </a:p>
        </p:txBody>
      </p:sp>
      <p:sp>
        <p:nvSpPr>
          <p:cNvPr id="75" name="Google Shape;75;p13"/>
          <p:cNvSpPr txBox="1"/>
          <p:nvPr>
            <p:ph idx="1" type="subTitle"/>
          </p:nvPr>
        </p:nvSpPr>
        <p:spPr>
          <a:xfrm>
            <a:off x="7797350" y="3653022"/>
            <a:ext cx="1347900" cy="391200"/>
          </a:xfrm>
          <a:prstGeom prst="rect">
            <a:avLst/>
          </a:prstGeom>
          <a:solidFill>
            <a:srgbClr val="073763">
              <a:alpha val="96200"/>
            </a:srgbClr>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3F3F3"/>
                </a:solidFill>
                <a:latin typeface="Arial"/>
                <a:ea typeface="Arial"/>
                <a:cs typeface="Arial"/>
                <a:sym typeface="Arial"/>
              </a:rPr>
              <a:t>Mark Taylor</a:t>
            </a:r>
            <a:endParaRPr b="1" sz="1000">
              <a:solidFill>
                <a:srgbClr val="F3F3F3"/>
              </a:solidFill>
              <a:latin typeface="Arial"/>
              <a:ea typeface="Arial"/>
              <a:cs typeface="Arial"/>
              <a:sym typeface="Arial"/>
            </a:endParaRPr>
          </a:p>
        </p:txBody>
      </p:sp>
      <p:sp>
        <p:nvSpPr>
          <p:cNvPr id="76" name="Google Shape;76;p13"/>
          <p:cNvSpPr txBox="1"/>
          <p:nvPr>
            <p:ph idx="1" type="subTitle"/>
          </p:nvPr>
        </p:nvSpPr>
        <p:spPr>
          <a:xfrm>
            <a:off x="7802759" y="1104576"/>
            <a:ext cx="1347900" cy="240600"/>
          </a:xfrm>
          <a:prstGeom prst="rect">
            <a:avLst/>
          </a:prstGeom>
          <a:solidFill>
            <a:srgbClr val="073763">
              <a:alpha val="96200"/>
            </a:srgbClr>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3F3F3"/>
                </a:solidFill>
                <a:latin typeface="Arial"/>
                <a:ea typeface="Arial"/>
                <a:cs typeface="Arial"/>
                <a:sym typeface="Arial"/>
              </a:rPr>
              <a:t>Stephen Pellicer</a:t>
            </a:r>
            <a:endParaRPr b="1" sz="1000">
              <a:solidFill>
                <a:srgbClr val="F3F3F3"/>
              </a:solidFill>
              <a:latin typeface="Arial"/>
              <a:ea typeface="Arial"/>
              <a:cs typeface="Arial"/>
              <a:sym typeface="Arial"/>
            </a:endParaRPr>
          </a:p>
        </p:txBody>
      </p:sp>
      <p:sp>
        <p:nvSpPr>
          <p:cNvPr id="77" name="Google Shape;77;p13"/>
          <p:cNvSpPr txBox="1"/>
          <p:nvPr>
            <p:ph idx="1" type="subTitle"/>
          </p:nvPr>
        </p:nvSpPr>
        <p:spPr>
          <a:xfrm>
            <a:off x="7810765" y="2438888"/>
            <a:ext cx="1337400" cy="311400"/>
          </a:xfrm>
          <a:prstGeom prst="rect">
            <a:avLst/>
          </a:prstGeom>
          <a:solidFill>
            <a:srgbClr val="073763">
              <a:alpha val="96200"/>
            </a:srgbClr>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3F3F3"/>
                </a:solidFill>
                <a:latin typeface="Arial"/>
                <a:ea typeface="Arial"/>
                <a:cs typeface="Arial"/>
                <a:sym typeface="Arial"/>
              </a:rPr>
              <a:t>Julia Lee</a:t>
            </a:r>
            <a:endParaRPr b="1" sz="1000">
              <a:solidFill>
                <a:srgbClr val="F3F3F3"/>
              </a:solidFill>
              <a:latin typeface="Arial"/>
              <a:ea typeface="Arial"/>
              <a:cs typeface="Arial"/>
              <a:sym typeface="Arial"/>
            </a:endParaRPr>
          </a:p>
        </p:txBody>
      </p:sp>
      <p:cxnSp>
        <p:nvCxnSpPr>
          <p:cNvPr id="78" name="Google Shape;78;p13"/>
          <p:cNvCxnSpPr/>
          <p:nvPr/>
        </p:nvCxnSpPr>
        <p:spPr>
          <a:xfrm flipH="1">
            <a:off x="7790863" y="-7287"/>
            <a:ext cx="36000" cy="5155800"/>
          </a:xfrm>
          <a:prstGeom prst="straightConnector1">
            <a:avLst/>
          </a:prstGeom>
          <a:noFill/>
          <a:ln cap="flat" cmpd="sng" w="28575">
            <a:solidFill>
              <a:srgbClr val="FF9900"/>
            </a:solidFill>
            <a:prstDash val="solid"/>
            <a:round/>
            <a:headEnd len="med" w="med" type="none"/>
            <a:tailEnd len="med" w="med" type="none"/>
          </a:ln>
        </p:spPr>
      </p:cxnSp>
      <p:pic>
        <p:nvPicPr>
          <p:cNvPr id="79" name="Google Shape;79;p13" title="MARTA Signature Wht CMYK.png"/>
          <p:cNvPicPr preferRelativeResize="0"/>
          <p:nvPr/>
        </p:nvPicPr>
        <p:blipFill>
          <a:blip r:embed="rId7">
            <a:alphaModFix/>
          </a:blip>
          <a:stretch>
            <a:fillRect/>
          </a:stretch>
        </p:blipFill>
        <p:spPr>
          <a:xfrm>
            <a:off x="-48527" y="-128583"/>
            <a:ext cx="4090552" cy="1450074"/>
          </a:xfrm>
          <a:prstGeom prst="rect">
            <a:avLst/>
          </a:prstGeom>
          <a:noFill/>
          <a:ln>
            <a:noFill/>
          </a:ln>
        </p:spPr>
      </p:pic>
      <p:pic>
        <p:nvPicPr>
          <p:cNvPr id="80" name="Google Shape;80;p13" title="Laura Mitchell.jpg"/>
          <p:cNvPicPr preferRelativeResize="0"/>
          <p:nvPr/>
        </p:nvPicPr>
        <p:blipFill rotWithShape="1">
          <a:blip r:embed="rId8">
            <a:alphaModFix/>
          </a:blip>
          <a:srcRect b="34708" l="0" r="0" t="0"/>
          <a:stretch/>
        </p:blipFill>
        <p:spPr>
          <a:xfrm>
            <a:off x="7806900" y="3950304"/>
            <a:ext cx="1337100" cy="1161050"/>
          </a:xfrm>
          <a:prstGeom prst="rect">
            <a:avLst/>
          </a:prstGeom>
          <a:noFill/>
          <a:ln>
            <a:noFill/>
          </a:ln>
        </p:spPr>
      </p:pic>
      <p:sp>
        <p:nvSpPr>
          <p:cNvPr id="81" name="Google Shape;81;p13"/>
          <p:cNvSpPr txBox="1"/>
          <p:nvPr>
            <p:ph idx="1" type="subTitle"/>
          </p:nvPr>
        </p:nvSpPr>
        <p:spPr>
          <a:xfrm>
            <a:off x="7799734" y="4836843"/>
            <a:ext cx="1347900" cy="311400"/>
          </a:xfrm>
          <a:prstGeom prst="rect">
            <a:avLst/>
          </a:prstGeom>
          <a:solidFill>
            <a:srgbClr val="073763">
              <a:alpha val="96200"/>
            </a:srgbClr>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3F3F3"/>
                </a:solidFill>
                <a:latin typeface="Arial"/>
                <a:ea typeface="Arial"/>
                <a:cs typeface="Arial"/>
                <a:sym typeface="Arial"/>
              </a:rPr>
              <a:t>Laura </a:t>
            </a:r>
            <a:r>
              <a:rPr b="1" lang="en" sz="1000">
                <a:solidFill>
                  <a:srgbClr val="F3F3F3"/>
                </a:solidFill>
                <a:latin typeface="Arial"/>
                <a:ea typeface="Arial"/>
                <a:cs typeface="Arial"/>
                <a:sym typeface="Arial"/>
              </a:rPr>
              <a:t>Mitchell</a:t>
            </a:r>
            <a:endParaRPr b="1" sz="1000">
              <a:solidFill>
                <a:srgbClr val="F3F3F3"/>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Strategy #3: Temporary Shuttle Bridge</a:t>
            </a:r>
            <a:endParaRPr sz="2200"/>
          </a:p>
        </p:txBody>
      </p:sp>
      <p:sp>
        <p:nvSpPr>
          <p:cNvPr id="199" name="Google Shape;199;p22"/>
          <p:cNvSpPr txBox="1"/>
          <p:nvPr/>
        </p:nvSpPr>
        <p:spPr>
          <a:xfrm>
            <a:off x="183275" y="960450"/>
            <a:ext cx="597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73763"/>
                </a:solidFill>
              </a:rPr>
              <a:t>Problem:</a:t>
            </a:r>
            <a:r>
              <a:rPr lang="en" sz="1600">
                <a:solidFill>
                  <a:srgbClr val="073763"/>
                </a:solidFill>
              </a:rPr>
              <a:t> </a:t>
            </a:r>
            <a:r>
              <a:rPr lang="en" sz="1600">
                <a:solidFill>
                  <a:srgbClr val="073763"/>
                </a:solidFill>
              </a:rPr>
              <a:t>Some riders cannot </a:t>
            </a:r>
            <a:endParaRPr sz="1600">
              <a:solidFill>
                <a:srgbClr val="073763"/>
              </a:solidFill>
            </a:endParaRPr>
          </a:p>
          <a:p>
            <a:pPr indent="0" lvl="0" marL="0" rtl="0" algn="l">
              <a:spcBef>
                <a:spcPts val="0"/>
              </a:spcBef>
              <a:spcAft>
                <a:spcPts val="0"/>
              </a:spcAft>
              <a:buNone/>
            </a:pPr>
            <a:r>
              <a:rPr lang="en" sz="1600">
                <a:solidFill>
                  <a:srgbClr val="073763"/>
                </a:solidFill>
              </a:rPr>
              <a:t>physically reach new stops</a:t>
            </a:r>
            <a:endParaRPr sz="1600">
              <a:solidFill>
                <a:srgbClr val="073763"/>
              </a:solidFill>
            </a:endParaRPr>
          </a:p>
        </p:txBody>
      </p:sp>
      <p:sp>
        <p:nvSpPr>
          <p:cNvPr id="200" name="Google Shape;200;p22"/>
          <p:cNvSpPr txBox="1"/>
          <p:nvPr/>
        </p:nvSpPr>
        <p:spPr>
          <a:xfrm>
            <a:off x="5824000" y="960450"/>
            <a:ext cx="3400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E69138"/>
                </a:solidFill>
              </a:rPr>
              <a:t>Solution:</a:t>
            </a:r>
            <a:r>
              <a:rPr lang="en" sz="1600">
                <a:solidFill>
                  <a:srgbClr val="E69138"/>
                </a:solidFill>
              </a:rPr>
              <a:t> </a:t>
            </a:r>
            <a:r>
              <a:rPr lang="en" sz="1600">
                <a:solidFill>
                  <a:srgbClr val="E69138"/>
                </a:solidFill>
              </a:rPr>
              <a:t>Transition bridge </a:t>
            </a:r>
            <a:br>
              <a:rPr lang="en" sz="1600">
                <a:solidFill>
                  <a:srgbClr val="E69138"/>
                </a:solidFill>
              </a:rPr>
            </a:br>
            <a:r>
              <a:rPr lang="en" sz="1600">
                <a:solidFill>
                  <a:srgbClr val="E69138"/>
                </a:solidFill>
              </a:rPr>
              <a:t>using shuttle vehicles</a:t>
            </a:r>
            <a:endParaRPr sz="1600">
              <a:solidFill>
                <a:srgbClr val="E69138"/>
              </a:solidFill>
            </a:endParaRPr>
          </a:p>
        </p:txBody>
      </p:sp>
      <p:sp>
        <p:nvSpPr>
          <p:cNvPr id="201" name="Google Shape;201;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2" name="Google Shape;202;p22"/>
          <p:cNvPicPr preferRelativeResize="0"/>
          <p:nvPr/>
        </p:nvPicPr>
        <p:blipFill>
          <a:blip r:embed="rId3">
            <a:alphaModFix/>
          </a:blip>
          <a:stretch>
            <a:fillRect/>
          </a:stretch>
        </p:blipFill>
        <p:spPr>
          <a:xfrm>
            <a:off x="258675" y="1907300"/>
            <a:ext cx="3400650" cy="2478925"/>
          </a:xfrm>
          <a:prstGeom prst="rect">
            <a:avLst/>
          </a:prstGeom>
          <a:noFill/>
          <a:ln>
            <a:noFill/>
          </a:ln>
        </p:spPr>
      </p:pic>
      <p:pic>
        <p:nvPicPr>
          <p:cNvPr id="203" name="Google Shape;203;p22"/>
          <p:cNvPicPr preferRelativeResize="0"/>
          <p:nvPr/>
        </p:nvPicPr>
        <p:blipFill rotWithShape="1">
          <a:blip r:embed="rId4">
            <a:alphaModFix/>
          </a:blip>
          <a:srcRect b="0" l="13038" r="10086" t="0"/>
          <a:stretch/>
        </p:blipFill>
        <p:spPr>
          <a:xfrm>
            <a:off x="5824000" y="1907300"/>
            <a:ext cx="2882149" cy="2478925"/>
          </a:xfrm>
          <a:prstGeom prst="rect">
            <a:avLst/>
          </a:prstGeom>
          <a:noFill/>
          <a:ln>
            <a:noFill/>
          </a:ln>
        </p:spPr>
      </p:pic>
      <p:pic>
        <p:nvPicPr>
          <p:cNvPr id="204" name="Google Shape;204;p22"/>
          <p:cNvPicPr preferRelativeResize="0"/>
          <p:nvPr/>
        </p:nvPicPr>
        <p:blipFill>
          <a:blip r:embed="rId5">
            <a:alphaModFix/>
          </a:blip>
          <a:stretch>
            <a:fillRect/>
          </a:stretch>
        </p:blipFill>
        <p:spPr>
          <a:xfrm>
            <a:off x="3765362" y="1907300"/>
            <a:ext cx="1613266" cy="2478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idx="4294967295" type="body"/>
          </p:nvPr>
        </p:nvSpPr>
        <p:spPr>
          <a:xfrm>
            <a:off x="400425" y="1216650"/>
            <a:ext cx="39999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073763"/>
                </a:solidFill>
                <a:latin typeface="Arial"/>
                <a:ea typeface="Arial"/>
                <a:cs typeface="Arial"/>
                <a:sym typeface="Arial"/>
              </a:rPr>
              <a:t>Areas with high rider confusion </a:t>
            </a:r>
            <a:endParaRPr sz="1400">
              <a:solidFill>
                <a:srgbClr val="073763"/>
              </a:solidFill>
              <a:latin typeface="Arial"/>
              <a:ea typeface="Arial"/>
              <a:cs typeface="Arial"/>
              <a:sym typeface="Arial"/>
            </a:endParaRPr>
          </a:p>
          <a:p>
            <a:pPr indent="0" lvl="0" marL="0" rtl="0" algn="ctr">
              <a:lnSpc>
                <a:spcPct val="100000"/>
              </a:lnSpc>
              <a:spcBef>
                <a:spcPts val="0"/>
              </a:spcBef>
              <a:spcAft>
                <a:spcPts val="0"/>
              </a:spcAft>
              <a:buNone/>
            </a:pPr>
            <a:r>
              <a:rPr lang="en" sz="1400">
                <a:solidFill>
                  <a:srgbClr val="073763"/>
                </a:solidFill>
                <a:latin typeface="Arial"/>
                <a:ea typeface="Arial"/>
                <a:cs typeface="Arial"/>
                <a:sym typeface="Arial"/>
              </a:rPr>
              <a:t>receive additional shuttle circulation</a:t>
            </a:r>
            <a:endParaRPr/>
          </a:p>
        </p:txBody>
      </p:sp>
      <p:sp>
        <p:nvSpPr>
          <p:cNvPr id="210" name="Google Shape;210;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Why This is Innovative and Scalable</a:t>
            </a:r>
            <a:endParaRPr sz="1600">
              <a:latin typeface="Arial"/>
              <a:ea typeface="Arial"/>
              <a:cs typeface="Arial"/>
              <a:sym typeface="Arial"/>
            </a:endParaRPr>
          </a:p>
        </p:txBody>
      </p:sp>
      <p:sp>
        <p:nvSpPr>
          <p:cNvPr id="211" name="Google Shape;211;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2" name="Google Shape;212;p23"/>
          <p:cNvPicPr preferRelativeResize="0"/>
          <p:nvPr/>
        </p:nvPicPr>
        <p:blipFill>
          <a:blip r:embed="rId3">
            <a:alphaModFix/>
          </a:blip>
          <a:stretch>
            <a:fillRect/>
          </a:stretch>
        </p:blipFill>
        <p:spPr>
          <a:xfrm>
            <a:off x="697588" y="1873903"/>
            <a:ext cx="3405575" cy="1692097"/>
          </a:xfrm>
          <a:prstGeom prst="rect">
            <a:avLst/>
          </a:prstGeom>
          <a:noFill/>
          <a:ln>
            <a:noFill/>
          </a:ln>
        </p:spPr>
      </p:pic>
      <p:sp>
        <p:nvSpPr>
          <p:cNvPr id="213" name="Google Shape;213;p23"/>
          <p:cNvSpPr txBox="1"/>
          <p:nvPr>
            <p:ph idx="4294967295" type="body"/>
          </p:nvPr>
        </p:nvSpPr>
        <p:spPr>
          <a:xfrm>
            <a:off x="4622775" y="1216650"/>
            <a:ext cx="39999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113F69"/>
                </a:solidFill>
                <a:latin typeface="Arial"/>
                <a:ea typeface="Arial"/>
                <a:cs typeface="Arial"/>
                <a:sym typeface="Arial"/>
              </a:rPr>
              <a:t>Uses existing vehicles for</a:t>
            </a:r>
            <a:endParaRPr sz="1400">
              <a:solidFill>
                <a:srgbClr val="113F69"/>
              </a:solidFill>
              <a:latin typeface="Arial"/>
              <a:ea typeface="Arial"/>
              <a:cs typeface="Arial"/>
              <a:sym typeface="Arial"/>
            </a:endParaRPr>
          </a:p>
          <a:p>
            <a:pPr indent="0" lvl="0" marL="0" rtl="0" algn="ctr">
              <a:lnSpc>
                <a:spcPct val="100000"/>
              </a:lnSpc>
              <a:spcBef>
                <a:spcPts val="0"/>
              </a:spcBef>
              <a:spcAft>
                <a:spcPts val="0"/>
              </a:spcAft>
              <a:buNone/>
            </a:pPr>
            <a:r>
              <a:rPr lang="en" sz="1400">
                <a:solidFill>
                  <a:srgbClr val="113F69"/>
                </a:solidFill>
                <a:latin typeface="Arial"/>
                <a:ea typeface="Arial"/>
                <a:cs typeface="Arial"/>
                <a:sym typeface="Arial"/>
              </a:rPr>
              <a:t> temporary, targeted deployment </a:t>
            </a:r>
            <a:endParaRPr>
              <a:solidFill>
                <a:srgbClr val="113F69"/>
              </a:solidFill>
            </a:endParaRPr>
          </a:p>
        </p:txBody>
      </p:sp>
      <p:pic>
        <p:nvPicPr>
          <p:cNvPr id="214" name="Google Shape;214;p23"/>
          <p:cNvPicPr preferRelativeResize="0"/>
          <p:nvPr/>
        </p:nvPicPr>
        <p:blipFill>
          <a:blip r:embed="rId4">
            <a:alphaModFix/>
          </a:blip>
          <a:stretch>
            <a:fillRect/>
          </a:stretch>
        </p:blipFill>
        <p:spPr>
          <a:xfrm>
            <a:off x="5104752" y="1873900"/>
            <a:ext cx="3035935" cy="1692100"/>
          </a:xfrm>
          <a:prstGeom prst="rect">
            <a:avLst/>
          </a:prstGeom>
          <a:noFill/>
          <a:ln>
            <a:noFill/>
          </a:ln>
        </p:spPr>
      </p:pic>
      <p:sp>
        <p:nvSpPr>
          <p:cNvPr id="215" name="Google Shape;215;p23"/>
          <p:cNvSpPr txBox="1"/>
          <p:nvPr>
            <p:ph idx="4294967295" type="body"/>
          </p:nvPr>
        </p:nvSpPr>
        <p:spPr>
          <a:xfrm>
            <a:off x="181925" y="4574519"/>
            <a:ext cx="8790000" cy="449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FF9900"/>
                </a:solidFill>
                <a:latin typeface="Arial"/>
                <a:ea typeface="Arial"/>
                <a:cs typeface="Arial"/>
                <a:sym typeface="Arial"/>
              </a:rPr>
              <a:t>Rider benefit: </a:t>
            </a:r>
            <a:r>
              <a:rPr b="1" lang="en" sz="1400">
                <a:solidFill>
                  <a:srgbClr val="FF9900"/>
                </a:solidFill>
                <a:latin typeface="Arial"/>
                <a:ea typeface="Arial"/>
                <a:cs typeface="Arial"/>
                <a:sym typeface="Arial"/>
              </a:rPr>
              <a:t>Ensures physical access to system regardless of mobility or awareness.</a:t>
            </a:r>
            <a:endParaRPr b="1" sz="1400">
              <a:solidFill>
                <a:srgbClr val="FF9900"/>
              </a:solidFill>
              <a:latin typeface="Arial"/>
              <a:ea typeface="Arial"/>
              <a:cs typeface="Arial"/>
              <a:sym typeface="Arial"/>
            </a:endParaRPr>
          </a:p>
          <a:p>
            <a:pPr indent="0" lvl="0" marL="0" rtl="0" algn="ctr">
              <a:lnSpc>
                <a:spcPct val="100000"/>
              </a:lnSpc>
              <a:spcBef>
                <a:spcPts val="0"/>
              </a:spcBef>
              <a:spcAft>
                <a:spcPts val="0"/>
              </a:spcAft>
              <a:buNone/>
            </a:pPr>
            <a:r>
              <a:t/>
            </a:r>
            <a:endParaRPr b="1" sz="1400">
              <a:solidFill>
                <a:srgbClr val="FF9900"/>
              </a:solidFill>
              <a:latin typeface="Arial"/>
              <a:ea typeface="Arial"/>
              <a:cs typeface="Arial"/>
              <a:sym typeface="Arial"/>
            </a:endParaRPr>
          </a:p>
          <a:p>
            <a:pPr indent="0" lvl="0" marL="0" rtl="0" algn="ctr">
              <a:spcBef>
                <a:spcPts val="0"/>
              </a:spcBef>
              <a:spcAft>
                <a:spcPts val="1600"/>
              </a:spcAft>
              <a:buNone/>
            </a:pPr>
            <a:r>
              <a:t/>
            </a:r>
            <a:endParaRPr b="1" sz="1400">
              <a:solidFill>
                <a:srgbClr val="FF9900"/>
              </a:solidFill>
            </a:endParaRPr>
          </a:p>
        </p:txBody>
      </p:sp>
      <p:cxnSp>
        <p:nvCxnSpPr>
          <p:cNvPr id="216" name="Google Shape;216;p23"/>
          <p:cNvCxnSpPr/>
          <p:nvPr/>
        </p:nvCxnSpPr>
        <p:spPr>
          <a:xfrm flipH="1">
            <a:off x="4564200" y="976488"/>
            <a:ext cx="15600" cy="3240600"/>
          </a:xfrm>
          <a:prstGeom prst="straightConnector1">
            <a:avLst/>
          </a:prstGeom>
          <a:noFill/>
          <a:ln cap="flat" cmpd="sng" w="9525">
            <a:solidFill>
              <a:srgbClr val="073763"/>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Strategy #4: Leveraging </a:t>
            </a:r>
            <a:r>
              <a:rPr lang="en" sz="2200"/>
              <a:t>MARTA Reach</a:t>
            </a:r>
            <a:endParaRPr sz="2200"/>
          </a:p>
        </p:txBody>
      </p:sp>
      <p:sp>
        <p:nvSpPr>
          <p:cNvPr id="222" name="Google Shape;222;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3" name="Google Shape;223;p24"/>
          <p:cNvSpPr txBox="1"/>
          <p:nvPr/>
        </p:nvSpPr>
        <p:spPr>
          <a:xfrm>
            <a:off x="183225" y="1146900"/>
            <a:ext cx="4239600" cy="3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73763"/>
                </a:solidFill>
              </a:rPr>
              <a:t>Problem:</a:t>
            </a:r>
            <a:r>
              <a:rPr lang="en" sz="1600">
                <a:solidFill>
                  <a:srgbClr val="073763"/>
                </a:solidFill>
              </a:rPr>
              <a:t> Some routes replaced with new, unfamiliar service model</a:t>
            </a:r>
            <a:endParaRPr sz="1600">
              <a:solidFill>
                <a:srgbClr val="073763"/>
              </a:solidFill>
            </a:endParaRPr>
          </a:p>
          <a:p>
            <a:pPr indent="0" lvl="0" marL="457200" rtl="0" algn="l">
              <a:spcBef>
                <a:spcPts val="0"/>
              </a:spcBef>
              <a:spcAft>
                <a:spcPts val="0"/>
              </a:spcAft>
              <a:buNone/>
            </a:pPr>
            <a:r>
              <a:t/>
            </a:r>
            <a:endParaRPr sz="1600">
              <a:solidFill>
                <a:srgbClr val="073763"/>
              </a:solidFill>
            </a:endParaRPr>
          </a:p>
          <a:p>
            <a:pPr indent="0" lvl="0" marL="0" rtl="0" algn="l">
              <a:spcBef>
                <a:spcPts val="0"/>
              </a:spcBef>
              <a:spcAft>
                <a:spcPts val="0"/>
              </a:spcAft>
              <a:buNone/>
            </a:pPr>
            <a:r>
              <a:rPr b="1" lang="en" sz="1600">
                <a:solidFill>
                  <a:srgbClr val="FF9900"/>
                </a:solidFill>
              </a:rPr>
              <a:t>Solution:</a:t>
            </a:r>
            <a:r>
              <a:rPr lang="en" sz="1600">
                <a:solidFill>
                  <a:srgbClr val="FF9900"/>
                </a:solidFill>
              </a:rPr>
              <a:t> Reach vehicles patrol eliminated routes during transition period</a:t>
            </a:r>
            <a:br>
              <a:rPr lang="en" sz="1600">
                <a:solidFill>
                  <a:schemeClr val="accent6"/>
                </a:solidFill>
              </a:rPr>
            </a:br>
            <a:endParaRPr sz="1600">
              <a:solidFill>
                <a:schemeClr val="accent6"/>
              </a:solidFill>
            </a:endParaRPr>
          </a:p>
          <a:p>
            <a:pPr indent="-330200" lvl="0" marL="457200" rtl="0" algn="l">
              <a:spcBef>
                <a:spcPts val="0"/>
              </a:spcBef>
              <a:spcAft>
                <a:spcPts val="0"/>
              </a:spcAft>
              <a:buClr>
                <a:srgbClr val="073763"/>
              </a:buClr>
              <a:buSzPts val="1600"/>
              <a:buChar char="●"/>
            </a:pPr>
            <a:r>
              <a:rPr lang="en" sz="1600">
                <a:solidFill>
                  <a:srgbClr val="073763"/>
                </a:solidFill>
              </a:rPr>
              <a:t>Ambassador onboard to: </a:t>
            </a:r>
            <a:endParaRPr sz="1600">
              <a:solidFill>
                <a:srgbClr val="073763"/>
              </a:solidFill>
            </a:endParaRPr>
          </a:p>
          <a:p>
            <a:pPr indent="-317500" lvl="1" marL="914400" rtl="0" algn="l">
              <a:spcBef>
                <a:spcPts val="0"/>
              </a:spcBef>
              <a:spcAft>
                <a:spcPts val="0"/>
              </a:spcAft>
              <a:buClr>
                <a:srgbClr val="073763"/>
              </a:buClr>
              <a:buSzPts val="1400"/>
              <a:buChar char="○"/>
            </a:pPr>
            <a:r>
              <a:rPr lang="en">
                <a:solidFill>
                  <a:srgbClr val="073763"/>
                </a:solidFill>
              </a:rPr>
              <a:t>Teach how to use the Reach service</a:t>
            </a:r>
            <a:endParaRPr>
              <a:solidFill>
                <a:srgbClr val="073763"/>
              </a:solidFill>
            </a:endParaRPr>
          </a:p>
          <a:p>
            <a:pPr indent="-330200" lvl="1" marL="914400" rtl="0" algn="l">
              <a:spcBef>
                <a:spcPts val="0"/>
              </a:spcBef>
              <a:spcAft>
                <a:spcPts val="0"/>
              </a:spcAft>
              <a:buClr>
                <a:srgbClr val="073763"/>
              </a:buClr>
              <a:buSzPts val="1600"/>
              <a:buChar char="○"/>
            </a:pPr>
            <a:r>
              <a:rPr lang="en">
                <a:solidFill>
                  <a:srgbClr val="073763"/>
                </a:solidFill>
              </a:rPr>
              <a:t>Redirect riders to new fixed route service</a:t>
            </a:r>
            <a:br>
              <a:rPr lang="en" sz="1600">
                <a:solidFill>
                  <a:srgbClr val="073763"/>
                </a:solidFill>
              </a:rPr>
            </a:br>
            <a:endParaRPr sz="1600">
              <a:solidFill>
                <a:srgbClr val="073763"/>
              </a:solidFill>
            </a:endParaRPr>
          </a:p>
          <a:p>
            <a:pPr indent="-330200" lvl="0" marL="457200" rtl="0" algn="l">
              <a:spcBef>
                <a:spcPts val="0"/>
              </a:spcBef>
              <a:spcAft>
                <a:spcPts val="0"/>
              </a:spcAft>
              <a:buClr>
                <a:srgbClr val="073763"/>
              </a:buClr>
              <a:buSzPts val="1600"/>
              <a:buChar char="●"/>
            </a:pPr>
            <a:r>
              <a:rPr lang="en" sz="1600">
                <a:solidFill>
                  <a:srgbClr val="073763"/>
                </a:solidFill>
              </a:rPr>
              <a:t>Drop off at nearest active and useful transit stop</a:t>
            </a:r>
            <a:endParaRPr sz="1600">
              <a:solidFill>
                <a:srgbClr val="073763"/>
              </a:solidFill>
            </a:endParaRPr>
          </a:p>
        </p:txBody>
      </p:sp>
      <p:pic>
        <p:nvPicPr>
          <p:cNvPr id="224" name="Google Shape;224;p24" title="Bull Run Dr v2.png"/>
          <p:cNvPicPr preferRelativeResize="0"/>
          <p:nvPr/>
        </p:nvPicPr>
        <p:blipFill rotWithShape="1">
          <a:blip r:embed="rId3">
            <a:alphaModFix/>
          </a:blip>
          <a:srcRect b="0" l="3951" r="3942" t="0"/>
          <a:stretch/>
        </p:blipFill>
        <p:spPr>
          <a:xfrm>
            <a:off x="4502325" y="1146900"/>
            <a:ext cx="4336873" cy="2607615"/>
          </a:xfrm>
          <a:prstGeom prst="rect">
            <a:avLst/>
          </a:prstGeom>
          <a:noFill/>
          <a:ln>
            <a:noFill/>
          </a:ln>
        </p:spPr>
      </p:pic>
      <p:sp>
        <p:nvSpPr>
          <p:cNvPr id="225" name="Google Shape;225;p24"/>
          <p:cNvSpPr txBox="1"/>
          <p:nvPr/>
        </p:nvSpPr>
        <p:spPr>
          <a:xfrm>
            <a:off x="4502325" y="3844550"/>
            <a:ext cx="43368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073763"/>
                </a:solidFill>
              </a:rPr>
              <a:t>Example: Bull Run leg of route 74</a:t>
            </a:r>
            <a:endParaRPr sz="1200">
              <a:solidFill>
                <a:srgbClr val="07376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5"/>
          <p:cNvSpPr/>
          <p:nvPr/>
        </p:nvSpPr>
        <p:spPr>
          <a:xfrm>
            <a:off x="5881727" y="1255188"/>
            <a:ext cx="1837500" cy="2633100"/>
          </a:xfrm>
          <a:prstGeom prst="roundRect">
            <a:avLst>
              <a:gd fmla="val 5631"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31" name="Google Shape;231;p25"/>
          <p:cNvSpPr/>
          <p:nvPr/>
        </p:nvSpPr>
        <p:spPr>
          <a:xfrm>
            <a:off x="3637948" y="1255200"/>
            <a:ext cx="1837500" cy="2633100"/>
          </a:xfrm>
          <a:prstGeom prst="roundRect">
            <a:avLst>
              <a:gd fmla="val 5631"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32" name="Google Shape;232;p25"/>
          <p:cNvSpPr/>
          <p:nvPr/>
        </p:nvSpPr>
        <p:spPr>
          <a:xfrm>
            <a:off x="1394169" y="1280238"/>
            <a:ext cx="1837500" cy="2633100"/>
          </a:xfrm>
          <a:prstGeom prst="roundRect">
            <a:avLst>
              <a:gd fmla="val 5631"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33" name="Google Shape;233;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Why This is Innovative and Scalable</a:t>
            </a:r>
            <a:endParaRPr sz="1600"/>
          </a:p>
        </p:txBody>
      </p:sp>
      <p:sp>
        <p:nvSpPr>
          <p:cNvPr id="234" name="Google Shape;234;p2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25"/>
          <p:cNvSpPr txBox="1"/>
          <p:nvPr/>
        </p:nvSpPr>
        <p:spPr>
          <a:xfrm>
            <a:off x="1394169" y="2989050"/>
            <a:ext cx="1828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73763"/>
                </a:solidFill>
              </a:rPr>
              <a:t>COST</a:t>
            </a:r>
            <a:br>
              <a:rPr b="1" lang="en" sz="1300">
                <a:solidFill>
                  <a:srgbClr val="073763"/>
                </a:solidFill>
              </a:rPr>
            </a:br>
            <a:r>
              <a:rPr b="1" lang="en" sz="1300">
                <a:solidFill>
                  <a:srgbClr val="073763"/>
                </a:solidFill>
              </a:rPr>
              <a:t>EFFECTIVE</a:t>
            </a:r>
            <a:endParaRPr b="1" sz="1300">
              <a:solidFill>
                <a:srgbClr val="073763"/>
              </a:solidFill>
            </a:endParaRPr>
          </a:p>
        </p:txBody>
      </p:sp>
      <p:sp>
        <p:nvSpPr>
          <p:cNvPr id="236" name="Google Shape;236;p25"/>
          <p:cNvSpPr txBox="1"/>
          <p:nvPr/>
        </p:nvSpPr>
        <p:spPr>
          <a:xfrm>
            <a:off x="3622656" y="3089100"/>
            <a:ext cx="18681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73763"/>
                </a:solidFill>
              </a:rPr>
              <a:t>TEMPORARY</a:t>
            </a:r>
            <a:endParaRPr b="1" sz="1300">
              <a:solidFill>
                <a:srgbClr val="073763"/>
              </a:solidFill>
            </a:endParaRPr>
          </a:p>
        </p:txBody>
      </p:sp>
      <p:sp>
        <p:nvSpPr>
          <p:cNvPr id="237" name="Google Shape;237;p25"/>
          <p:cNvSpPr txBox="1"/>
          <p:nvPr>
            <p:ph idx="4294967295" type="body"/>
          </p:nvPr>
        </p:nvSpPr>
        <p:spPr>
          <a:xfrm>
            <a:off x="181925" y="4574519"/>
            <a:ext cx="8790000" cy="449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FF9900"/>
                </a:solidFill>
                <a:latin typeface="Arial"/>
                <a:ea typeface="Arial"/>
                <a:cs typeface="Arial"/>
                <a:sym typeface="Arial"/>
              </a:rPr>
              <a:t>Rider benefit: </a:t>
            </a:r>
            <a:r>
              <a:rPr b="1" lang="en" sz="1400">
                <a:solidFill>
                  <a:srgbClr val="FF9900"/>
                </a:solidFill>
                <a:latin typeface="Arial"/>
                <a:ea typeface="Arial"/>
                <a:cs typeface="Arial"/>
                <a:sym typeface="Arial"/>
              </a:rPr>
              <a:t>Assists potentially stranded riders on a route transitioning to Reach.</a:t>
            </a:r>
            <a:endParaRPr b="1" sz="1400">
              <a:solidFill>
                <a:srgbClr val="FF9900"/>
              </a:solidFill>
              <a:latin typeface="Arial"/>
              <a:ea typeface="Arial"/>
              <a:cs typeface="Arial"/>
              <a:sym typeface="Arial"/>
            </a:endParaRPr>
          </a:p>
          <a:p>
            <a:pPr indent="0" lvl="0" marL="0" rtl="0" algn="ctr">
              <a:spcBef>
                <a:spcPts val="0"/>
              </a:spcBef>
              <a:spcAft>
                <a:spcPts val="1600"/>
              </a:spcAft>
              <a:buNone/>
            </a:pPr>
            <a:r>
              <a:t/>
            </a:r>
            <a:endParaRPr b="1" sz="1400">
              <a:solidFill>
                <a:srgbClr val="FF9900"/>
              </a:solidFill>
            </a:endParaRPr>
          </a:p>
        </p:txBody>
      </p:sp>
      <p:pic>
        <p:nvPicPr>
          <p:cNvPr id="238" name="Google Shape;238;p25" title="noun-location-pin-8150853-02.png"/>
          <p:cNvPicPr preferRelativeResize="0"/>
          <p:nvPr/>
        </p:nvPicPr>
        <p:blipFill>
          <a:blip r:embed="rId3">
            <a:alphaModFix/>
          </a:blip>
          <a:stretch>
            <a:fillRect/>
          </a:stretch>
        </p:blipFill>
        <p:spPr>
          <a:xfrm>
            <a:off x="1728072" y="1557750"/>
            <a:ext cx="1169700" cy="1434725"/>
          </a:xfrm>
          <a:prstGeom prst="rect">
            <a:avLst/>
          </a:prstGeom>
          <a:noFill/>
          <a:ln>
            <a:noFill/>
          </a:ln>
        </p:spPr>
      </p:pic>
      <p:pic>
        <p:nvPicPr>
          <p:cNvPr id="239" name="Google Shape;239;p25" title="noun-location-pin-8150853-04.png"/>
          <p:cNvPicPr preferRelativeResize="0"/>
          <p:nvPr/>
        </p:nvPicPr>
        <p:blipFill rotWithShape="1">
          <a:blip r:embed="rId4">
            <a:alphaModFix/>
          </a:blip>
          <a:srcRect b="0" l="0" r="0" t="0"/>
          <a:stretch/>
        </p:blipFill>
        <p:spPr>
          <a:xfrm>
            <a:off x="3971859" y="1557750"/>
            <a:ext cx="1169700" cy="1434725"/>
          </a:xfrm>
          <a:prstGeom prst="rect">
            <a:avLst/>
          </a:prstGeom>
          <a:noFill/>
          <a:ln>
            <a:noFill/>
          </a:ln>
        </p:spPr>
      </p:pic>
      <p:pic>
        <p:nvPicPr>
          <p:cNvPr id="240" name="Google Shape;240;p25"/>
          <p:cNvPicPr preferRelativeResize="0"/>
          <p:nvPr/>
        </p:nvPicPr>
        <p:blipFill>
          <a:blip r:embed="rId5">
            <a:alphaModFix/>
          </a:blip>
          <a:stretch>
            <a:fillRect/>
          </a:stretch>
        </p:blipFill>
        <p:spPr>
          <a:xfrm>
            <a:off x="6281888" y="1756525"/>
            <a:ext cx="1037175" cy="1037175"/>
          </a:xfrm>
          <a:prstGeom prst="rect">
            <a:avLst/>
          </a:prstGeom>
          <a:solidFill>
            <a:srgbClr val="F3F3F3"/>
          </a:solidFill>
          <a:ln>
            <a:noFill/>
          </a:ln>
        </p:spPr>
      </p:pic>
      <p:sp>
        <p:nvSpPr>
          <p:cNvPr id="241" name="Google Shape;241;p25"/>
          <p:cNvSpPr txBox="1"/>
          <p:nvPr/>
        </p:nvSpPr>
        <p:spPr>
          <a:xfrm>
            <a:off x="5881731" y="2936125"/>
            <a:ext cx="18681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73763"/>
                </a:solidFill>
              </a:rPr>
              <a:t>EDUCATION OPPORTUNITY</a:t>
            </a:r>
            <a:endParaRPr b="1" sz="1300">
              <a:solidFill>
                <a:srgbClr val="07376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6"/>
          <p:cNvSpPr/>
          <p:nvPr/>
        </p:nvSpPr>
        <p:spPr>
          <a:xfrm>
            <a:off x="304100" y="939000"/>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1</a:t>
            </a:r>
            <a:endParaRPr>
              <a:solidFill>
                <a:schemeClr val="lt1"/>
              </a:solidFill>
              <a:latin typeface="Roboto"/>
              <a:ea typeface="Roboto"/>
              <a:cs typeface="Roboto"/>
              <a:sym typeface="Roboto"/>
            </a:endParaRPr>
          </a:p>
        </p:txBody>
      </p:sp>
      <p:sp>
        <p:nvSpPr>
          <p:cNvPr id="247" name="Google Shape;247;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In Transit: Assist Riders in the System</a:t>
            </a:r>
            <a:endParaRPr sz="2200"/>
          </a:p>
        </p:txBody>
      </p:sp>
      <p:sp>
        <p:nvSpPr>
          <p:cNvPr id="248" name="Google Shape;248;p26"/>
          <p:cNvSpPr txBox="1"/>
          <p:nvPr/>
        </p:nvSpPr>
        <p:spPr>
          <a:xfrm>
            <a:off x="231450" y="1423225"/>
            <a:ext cx="283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Transition Help Zones </a:t>
            </a:r>
            <a:br>
              <a:rPr b="1" lang="en">
                <a:solidFill>
                  <a:srgbClr val="1C4587"/>
                </a:solidFill>
              </a:rPr>
            </a:br>
            <a:r>
              <a:rPr b="1" lang="en">
                <a:solidFill>
                  <a:srgbClr val="1C4587"/>
                </a:solidFill>
              </a:rPr>
              <a:t>at stations and transfer points</a:t>
            </a:r>
            <a:endParaRPr b="1">
              <a:solidFill>
                <a:srgbClr val="1C4587"/>
              </a:solidFill>
            </a:endParaRPr>
          </a:p>
          <a:p>
            <a:pPr indent="0" lvl="0" marL="0" rtl="0" algn="l">
              <a:spcBef>
                <a:spcPts val="0"/>
              </a:spcBef>
              <a:spcAft>
                <a:spcPts val="0"/>
              </a:spcAft>
              <a:buNone/>
            </a:pPr>
            <a:r>
              <a:t/>
            </a:r>
            <a:endParaRPr b="1">
              <a:solidFill>
                <a:srgbClr val="1C4587"/>
              </a:solidFill>
            </a:endParaRPr>
          </a:p>
          <a:p>
            <a:pPr indent="-317500" lvl="0" marL="342900" rtl="0" algn="l">
              <a:spcBef>
                <a:spcPts val="0"/>
              </a:spcBef>
              <a:spcAft>
                <a:spcPts val="0"/>
              </a:spcAft>
              <a:buClr>
                <a:srgbClr val="1C4587"/>
              </a:buClr>
              <a:buSzPts val="1400"/>
              <a:buChar char="●"/>
            </a:pPr>
            <a:r>
              <a:rPr lang="en">
                <a:solidFill>
                  <a:srgbClr val="1C4587"/>
                </a:solidFill>
              </a:rPr>
              <a:t>Highly visible </a:t>
            </a:r>
            <a:br>
              <a:rPr lang="en">
                <a:solidFill>
                  <a:srgbClr val="1C4587"/>
                </a:solidFill>
              </a:rPr>
            </a:br>
            <a:r>
              <a:rPr lang="en">
                <a:solidFill>
                  <a:srgbClr val="1C4587"/>
                </a:solidFill>
              </a:rPr>
              <a:t>assistance points</a:t>
            </a:r>
            <a:endParaRPr>
              <a:solidFill>
                <a:srgbClr val="1C4587"/>
              </a:solidFill>
            </a:endParaRPr>
          </a:p>
          <a:p>
            <a:pPr indent="-317500" lvl="0" marL="342900" rtl="0" algn="l">
              <a:spcBef>
                <a:spcPts val="0"/>
              </a:spcBef>
              <a:spcAft>
                <a:spcPts val="0"/>
              </a:spcAft>
              <a:buClr>
                <a:srgbClr val="1C4587"/>
              </a:buClr>
              <a:buSzPts val="1400"/>
              <a:buChar char="●"/>
            </a:pPr>
            <a:r>
              <a:rPr lang="en">
                <a:solidFill>
                  <a:srgbClr val="1C4587"/>
                </a:solidFill>
              </a:rPr>
              <a:t>Rapid trip planning support</a:t>
            </a:r>
            <a:endParaRPr>
              <a:solidFill>
                <a:srgbClr val="1C4587"/>
              </a:solidFill>
            </a:endParaRPr>
          </a:p>
          <a:p>
            <a:pPr indent="0" lvl="0" marL="457200" rtl="0" algn="l">
              <a:spcBef>
                <a:spcPts val="0"/>
              </a:spcBef>
              <a:spcAft>
                <a:spcPts val="0"/>
              </a:spcAft>
              <a:buNone/>
            </a:pPr>
            <a:r>
              <a:t/>
            </a:r>
            <a:endParaRPr>
              <a:solidFill>
                <a:srgbClr val="1C4587"/>
              </a:solidFill>
            </a:endParaRPr>
          </a:p>
          <a:p>
            <a:pPr indent="0" lvl="0" marL="0" rtl="0" algn="l">
              <a:spcBef>
                <a:spcPts val="0"/>
              </a:spcBef>
              <a:spcAft>
                <a:spcPts val="0"/>
              </a:spcAft>
              <a:buNone/>
            </a:pPr>
            <a:r>
              <a:t/>
            </a:r>
            <a:endParaRPr>
              <a:solidFill>
                <a:srgbClr val="1C4587"/>
              </a:solidFill>
            </a:endParaRPr>
          </a:p>
        </p:txBody>
      </p:sp>
      <p:sp>
        <p:nvSpPr>
          <p:cNvPr id="249" name="Google Shape;249;p26"/>
          <p:cNvSpPr txBox="1"/>
          <p:nvPr/>
        </p:nvSpPr>
        <p:spPr>
          <a:xfrm>
            <a:off x="6153851" y="1423225"/>
            <a:ext cx="2831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“Stay on Board Guidance” Principle</a:t>
            </a:r>
            <a:br>
              <a:rPr b="1" lang="en">
                <a:solidFill>
                  <a:srgbClr val="1C4587"/>
                </a:solidFill>
              </a:rPr>
            </a:b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When unsure, riders are encouraged to enter system first, where help is concentrated</a:t>
            </a:r>
            <a:endParaRPr>
              <a:solidFill>
                <a:srgbClr val="1C4587"/>
              </a:solidFill>
            </a:endParaRPr>
          </a:p>
        </p:txBody>
      </p:sp>
      <p:sp>
        <p:nvSpPr>
          <p:cNvPr id="250" name="Google Shape;250;p26"/>
          <p:cNvSpPr txBox="1"/>
          <p:nvPr/>
        </p:nvSpPr>
        <p:spPr>
          <a:xfrm>
            <a:off x="3294069" y="1423225"/>
            <a:ext cx="2627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Operator-enabled rider guidance</a:t>
            </a:r>
            <a:br>
              <a:rPr b="1" lang="en">
                <a:solidFill>
                  <a:srgbClr val="1C4587"/>
                </a:solidFill>
              </a:rPr>
            </a:b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Operators trained to identify and assist confused riders</a:t>
            </a: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Simple scripts and route crosswalk tools provided</a:t>
            </a:r>
            <a:endParaRPr>
              <a:solidFill>
                <a:srgbClr val="1C4587"/>
              </a:solidFill>
            </a:endParaRPr>
          </a:p>
          <a:p>
            <a:pPr indent="0" lvl="0" marL="0" rtl="0" algn="l">
              <a:spcBef>
                <a:spcPts val="0"/>
              </a:spcBef>
              <a:spcAft>
                <a:spcPts val="0"/>
              </a:spcAft>
              <a:buNone/>
            </a:pPr>
            <a:r>
              <a:t/>
            </a:r>
            <a:endParaRPr>
              <a:solidFill>
                <a:srgbClr val="1C4587"/>
              </a:solidFill>
            </a:endParaRPr>
          </a:p>
          <a:p>
            <a:pPr indent="0" lvl="0" marL="0" rtl="0" algn="l">
              <a:spcBef>
                <a:spcPts val="0"/>
              </a:spcBef>
              <a:spcAft>
                <a:spcPts val="0"/>
              </a:spcAft>
              <a:buNone/>
            </a:pPr>
            <a:r>
              <a:t/>
            </a:r>
            <a:endParaRPr>
              <a:solidFill>
                <a:srgbClr val="1C4587"/>
              </a:solidFill>
            </a:endParaRPr>
          </a:p>
        </p:txBody>
      </p:sp>
      <p:sp>
        <p:nvSpPr>
          <p:cNvPr id="251" name="Google Shape;251;p26"/>
          <p:cNvSpPr/>
          <p:nvPr/>
        </p:nvSpPr>
        <p:spPr>
          <a:xfrm>
            <a:off x="3294069" y="939000"/>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2</a:t>
            </a:r>
            <a:endParaRPr>
              <a:solidFill>
                <a:schemeClr val="lt1"/>
              </a:solidFill>
              <a:latin typeface="Roboto"/>
              <a:ea typeface="Roboto"/>
              <a:cs typeface="Roboto"/>
              <a:sym typeface="Roboto"/>
            </a:endParaRPr>
          </a:p>
        </p:txBody>
      </p:sp>
      <p:cxnSp>
        <p:nvCxnSpPr>
          <p:cNvPr id="252" name="Google Shape;252;p26"/>
          <p:cNvCxnSpPr/>
          <p:nvPr/>
        </p:nvCxnSpPr>
        <p:spPr>
          <a:xfrm>
            <a:off x="3112831" y="983725"/>
            <a:ext cx="0" cy="3492600"/>
          </a:xfrm>
          <a:prstGeom prst="straightConnector1">
            <a:avLst/>
          </a:prstGeom>
          <a:noFill/>
          <a:ln cap="flat" cmpd="sng" w="9525">
            <a:solidFill>
              <a:srgbClr val="073763"/>
            </a:solidFill>
            <a:prstDash val="solid"/>
            <a:round/>
            <a:headEnd len="med" w="med" type="none"/>
            <a:tailEnd len="med" w="med" type="none"/>
          </a:ln>
        </p:spPr>
      </p:cxnSp>
      <p:cxnSp>
        <p:nvCxnSpPr>
          <p:cNvPr id="253" name="Google Shape;253;p26"/>
          <p:cNvCxnSpPr/>
          <p:nvPr/>
        </p:nvCxnSpPr>
        <p:spPr>
          <a:xfrm>
            <a:off x="5951869" y="983725"/>
            <a:ext cx="0" cy="3492600"/>
          </a:xfrm>
          <a:prstGeom prst="straightConnector1">
            <a:avLst/>
          </a:prstGeom>
          <a:noFill/>
          <a:ln cap="flat" cmpd="sng" w="9525">
            <a:solidFill>
              <a:srgbClr val="1C4587"/>
            </a:solidFill>
            <a:prstDash val="solid"/>
            <a:round/>
            <a:headEnd len="med" w="med" type="none"/>
            <a:tailEnd len="med" w="med" type="none"/>
          </a:ln>
        </p:spPr>
      </p:cxnSp>
      <p:sp>
        <p:nvSpPr>
          <p:cNvPr id="254" name="Google Shape;254;p26"/>
          <p:cNvSpPr/>
          <p:nvPr/>
        </p:nvSpPr>
        <p:spPr>
          <a:xfrm>
            <a:off x="6196925" y="939000"/>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3</a:t>
            </a:r>
            <a:endParaRPr>
              <a:solidFill>
                <a:schemeClr val="lt1"/>
              </a:solidFill>
              <a:latin typeface="Roboto"/>
              <a:ea typeface="Roboto"/>
              <a:cs typeface="Roboto"/>
              <a:sym typeface="Roboto"/>
            </a:endParaRPr>
          </a:p>
        </p:txBody>
      </p:sp>
      <p:sp>
        <p:nvSpPr>
          <p:cNvPr id="255" name="Google Shape;255;p26"/>
          <p:cNvSpPr txBox="1"/>
          <p:nvPr>
            <p:ph idx="4294967295" type="body"/>
          </p:nvPr>
        </p:nvSpPr>
        <p:spPr>
          <a:xfrm>
            <a:off x="181925" y="4574519"/>
            <a:ext cx="8790000" cy="449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FF9900"/>
                </a:solidFill>
                <a:latin typeface="Arial"/>
                <a:ea typeface="Arial"/>
                <a:cs typeface="Arial"/>
                <a:sym typeface="Arial"/>
              </a:rPr>
              <a:t>Rider benefit: System becomes self-correcting instead of overwhelming.</a:t>
            </a:r>
            <a:endParaRPr b="1" sz="1400">
              <a:solidFill>
                <a:srgbClr val="FF9900"/>
              </a:solidFill>
              <a:latin typeface="Arial"/>
              <a:ea typeface="Arial"/>
              <a:cs typeface="Arial"/>
              <a:sym typeface="Arial"/>
            </a:endParaRPr>
          </a:p>
          <a:p>
            <a:pPr indent="0" lvl="0" marL="0" rtl="0" algn="ctr">
              <a:lnSpc>
                <a:spcPct val="100000"/>
              </a:lnSpc>
              <a:spcBef>
                <a:spcPts val="0"/>
              </a:spcBef>
              <a:spcAft>
                <a:spcPts val="0"/>
              </a:spcAft>
              <a:buNone/>
            </a:pPr>
            <a:r>
              <a:t/>
            </a:r>
            <a:endParaRPr b="1" sz="1400">
              <a:solidFill>
                <a:srgbClr val="FF9900"/>
              </a:solidFill>
              <a:latin typeface="Arial"/>
              <a:ea typeface="Arial"/>
              <a:cs typeface="Arial"/>
              <a:sym typeface="Arial"/>
            </a:endParaRPr>
          </a:p>
          <a:p>
            <a:pPr indent="0" lvl="0" marL="0" rtl="0" algn="ctr">
              <a:lnSpc>
                <a:spcPct val="100000"/>
              </a:lnSpc>
              <a:spcBef>
                <a:spcPts val="0"/>
              </a:spcBef>
              <a:spcAft>
                <a:spcPts val="0"/>
              </a:spcAft>
              <a:buNone/>
            </a:pPr>
            <a:r>
              <a:t/>
            </a:r>
            <a:endParaRPr b="1" sz="1400">
              <a:solidFill>
                <a:srgbClr val="FF9900"/>
              </a:solidFill>
              <a:latin typeface="Arial"/>
              <a:ea typeface="Arial"/>
              <a:cs typeface="Arial"/>
              <a:sym typeface="Arial"/>
            </a:endParaRPr>
          </a:p>
          <a:p>
            <a:pPr indent="0" lvl="0" marL="0" rtl="0" algn="ctr">
              <a:spcBef>
                <a:spcPts val="0"/>
              </a:spcBef>
              <a:spcAft>
                <a:spcPts val="1600"/>
              </a:spcAft>
              <a:buNone/>
            </a:pPr>
            <a:r>
              <a:t/>
            </a:r>
            <a:endParaRPr b="1" sz="1400">
              <a:solidFill>
                <a:srgbClr val="FF9900"/>
              </a:solidFill>
            </a:endParaRPr>
          </a:p>
        </p:txBody>
      </p:sp>
      <p:pic>
        <p:nvPicPr>
          <p:cNvPr id="256" name="Google Shape;256;p26" title="Bus Operator.png"/>
          <p:cNvPicPr preferRelativeResize="0"/>
          <p:nvPr/>
        </p:nvPicPr>
        <p:blipFill rotWithShape="1">
          <a:blip r:embed="rId3">
            <a:alphaModFix/>
          </a:blip>
          <a:srcRect b="25112" l="0" r="0" t="25111"/>
          <a:stretch/>
        </p:blipFill>
        <p:spPr>
          <a:xfrm>
            <a:off x="3852154" y="3424410"/>
            <a:ext cx="1470175" cy="977175"/>
          </a:xfrm>
          <a:prstGeom prst="rect">
            <a:avLst/>
          </a:prstGeom>
          <a:noFill/>
          <a:ln>
            <a:noFill/>
          </a:ln>
        </p:spPr>
      </p:pic>
      <p:pic>
        <p:nvPicPr>
          <p:cNvPr id="257" name="Google Shape;257;p26" title="Ambassador higher res.jfif"/>
          <p:cNvPicPr preferRelativeResize="0"/>
          <p:nvPr/>
        </p:nvPicPr>
        <p:blipFill rotWithShape="1">
          <a:blip r:embed="rId4">
            <a:alphaModFix/>
          </a:blip>
          <a:srcRect b="5428" l="0" r="0" t="5428"/>
          <a:stretch/>
        </p:blipFill>
        <p:spPr>
          <a:xfrm>
            <a:off x="679147" y="3092646"/>
            <a:ext cx="1470174" cy="1308930"/>
          </a:xfrm>
          <a:prstGeom prst="rect">
            <a:avLst/>
          </a:prstGeom>
          <a:noFill/>
          <a:ln>
            <a:noFill/>
          </a:ln>
        </p:spPr>
      </p:pic>
      <p:pic>
        <p:nvPicPr>
          <p:cNvPr id="258" name="Google Shape;258;p26"/>
          <p:cNvPicPr preferRelativeResize="0"/>
          <p:nvPr/>
        </p:nvPicPr>
        <p:blipFill>
          <a:blip r:embed="rId5">
            <a:alphaModFix/>
          </a:blip>
          <a:stretch>
            <a:fillRect/>
          </a:stretch>
        </p:blipFill>
        <p:spPr>
          <a:xfrm>
            <a:off x="6730528" y="3329812"/>
            <a:ext cx="1553355" cy="1166350"/>
          </a:xfrm>
          <a:prstGeom prst="rect">
            <a:avLst/>
          </a:prstGeom>
          <a:noFill/>
          <a:ln>
            <a:noFill/>
          </a:ln>
        </p:spPr>
      </p:pic>
      <p:sp>
        <p:nvSpPr>
          <p:cNvPr id="259" name="Google Shape;259;p2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A People First Strategy</a:t>
            </a:r>
            <a:endParaRPr sz="2200"/>
          </a:p>
        </p:txBody>
      </p:sp>
      <p:sp>
        <p:nvSpPr>
          <p:cNvPr id="265" name="Google Shape;265;p2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6" name="Google Shape;266;p27" title="marta-bus-bs4_900xx8256-4644-0-430.jpg"/>
          <p:cNvPicPr preferRelativeResize="0"/>
          <p:nvPr/>
        </p:nvPicPr>
        <p:blipFill rotWithShape="1">
          <a:blip r:embed="rId3">
            <a:alphaModFix/>
          </a:blip>
          <a:srcRect b="4156" l="0" r="0" t="2446"/>
          <a:stretch/>
        </p:blipFill>
        <p:spPr>
          <a:xfrm>
            <a:off x="4913175" y="1783550"/>
            <a:ext cx="3048001" cy="1548726"/>
          </a:xfrm>
          <a:prstGeom prst="rect">
            <a:avLst/>
          </a:prstGeom>
          <a:noFill/>
          <a:ln>
            <a:noFill/>
          </a:ln>
        </p:spPr>
      </p:pic>
      <p:sp>
        <p:nvSpPr>
          <p:cNvPr id="267" name="Google Shape;267;p27"/>
          <p:cNvSpPr txBox="1"/>
          <p:nvPr/>
        </p:nvSpPr>
        <p:spPr>
          <a:xfrm>
            <a:off x="4913175" y="3513625"/>
            <a:ext cx="3048000" cy="1280700"/>
          </a:xfrm>
          <a:prstGeom prst="rect">
            <a:avLst/>
          </a:prstGeom>
          <a:solidFill>
            <a:srgbClr val="FF9900"/>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1600">
                <a:solidFill>
                  <a:schemeClr val="lt1"/>
                </a:solidFill>
              </a:rPr>
              <a:t>This strategy ensures MARTA successfully carries its riders—not just its routes—into the future.</a:t>
            </a:r>
            <a:endParaRPr sz="1600">
              <a:solidFill>
                <a:schemeClr val="lt1"/>
              </a:solidFill>
            </a:endParaRPr>
          </a:p>
        </p:txBody>
      </p:sp>
      <p:sp>
        <p:nvSpPr>
          <p:cNvPr id="268" name="Google Shape;268;p27"/>
          <p:cNvSpPr txBox="1"/>
          <p:nvPr/>
        </p:nvSpPr>
        <p:spPr>
          <a:xfrm>
            <a:off x="1182838" y="887900"/>
            <a:ext cx="3048000" cy="714300"/>
          </a:xfrm>
          <a:prstGeom prst="rect">
            <a:avLst/>
          </a:prstGeom>
          <a:solidFill>
            <a:srgbClr val="FF9900"/>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1600">
                <a:solidFill>
                  <a:schemeClr val="lt1"/>
                </a:solidFill>
              </a:rPr>
              <a:t>NextGen is more than a network redesign.</a:t>
            </a:r>
            <a:endParaRPr sz="1600">
              <a:solidFill>
                <a:schemeClr val="lt1"/>
              </a:solidFill>
            </a:endParaRPr>
          </a:p>
        </p:txBody>
      </p:sp>
      <p:sp>
        <p:nvSpPr>
          <p:cNvPr id="269" name="Google Shape;269;p27"/>
          <p:cNvSpPr/>
          <p:nvPr/>
        </p:nvSpPr>
        <p:spPr>
          <a:xfrm>
            <a:off x="4913163" y="887900"/>
            <a:ext cx="3048000" cy="714300"/>
          </a:xfrm>
          <a:prstGeom prst="rect">
            <a:avLst/>
          </a:prstGeom>
          <a:solidFill>
            <a:srgbClr val="113F6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It is a rider transition moment.</a:t>
            </a:r>
            <a:endParaRPr sz="1600">
              <a:solidFill>
                <a:schemeClr val="lt1"/>
              </a:solidFill>
            </a:endParaRPr>
          </a:p>
        </p:txBody>
      </p:sp>
      <p:pic>
        <p:nvPicPr>
          <p:cNvPr id="270" name="Google Shape;270;p27"/>
          <p:cNvPicPr preferRelativeResize="0"/>
          <p:nvPr/>
        </p:nvPicPr>
        <p:blipFill>
          <a:blip r:embed="rId4">
            <a:alphaModFix/>
          </a:blip>
          <a:stretch>
            <a:fillRect/>
          </a:stretch>
        </p:blipFill>
        <p:spPr>
          <a:xfrm>
            <a:off x="1182850" y="1707300"/>
            <a:ext cx="1424225" cy="3087025"/>
          </a:xfrm>
          <a:prstGeom prst="rect">
            <a:avLst/>
          </a:prstGeom>
          <a:noFill/>
          <a:ln>
            <a:noFill/>
          </a:ln>
        </p:spPr>
      </p:pic>
      <p:pic>
        <p:nvPicPr>
          <p:cNvPr id="271" name="Google Shape;271;p27"/>
          <p:cNvPicPr preferRelativeResize="0"/>
          <p:nvPr/>
        </p:nvPicPr>
        <p:blipFill>
          <a:blip r:embed="rId5">
            <a:alphaModFix/>
          </a:blip>
          <a:stretch>
            <a:fillRect/>
          </a:stretch>
        </p:blipFill>
        <p:spPr>
          <a:xfrm>
            <a:off x="2781464" y="1688988"/>
            <a:ext cx="1449386" cy="3123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Problem and Objectives</a:t>
            </a:r>
            <a:endParaRPr sz="2200"/>
          </a:p>
        </p:txBody>
      </p:sp>
      <p:sp>
        <p:nvSpPr>
          <p:cNvPr id="87" name="Google Shape;87;p1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8" name="Google Shape;88;p14"/>
          <p:cNvSpPr txBox="1"/>
          <p:nvPr/>
        </p:nvSpPr>
        <p:spPr>
          <a:xfrm>
            <a:off x="414875" y="967250"/>
            <a:ext cx="8255700" cy="38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73763"/>
                </a:solidFill>
              </a:rPr>
              <a:t>Problem:</a:t>
            </a:r>
            <a:r>
              <a:rPr lang="en" sz="1800">
                <a:solidFill>
                  <a:srgbClr val="073763"/>
                </a:solidFill>
              </a:rPr>
              <a:t> NextGen network will change trips, disrupt habits, and confuse riders.</a:t>
            </a:r>
            <a:endParaRPr sz="1800">
              <a:solidFill>
                <a:srgbClr val="073763"/>
              </a:solidFill>
            </a:endParaRPr>
          </a:p>
          <a:p>
            <a:pPr indent="0" lvl="0" marL="0" rtl="0" algn="l">
              <a:spcBef>
                <a:spcPts val="0"/>
              </a:spcBef>
              <a:spcAft>
                <a:spcPts val="0"/>
              </a:spcAft>
              <a:buNone/>
            </a:pPr>
            <a:r>
              <a:t/>
            </a:r>
            <a:endParaRPr sz="1600">
              <a:solidFill>
                <a:srgbClr val="073763"/>
              </a:solidFill>
            </a:endParaRPr>
          </a:p>
          <a:p>
            <a:pPr indent="0" lvl="0" marL="0" rtl="0" algn="l">
              <a:lnSpc>
                <a:spcPct val="115000"/>
              </a:lnSpc>
              <a:spcBef>
                <a:spcPts val="0"/>
              </a:spcBef>
              <a:spcAft>
                <a:spcPts val="0"/>
              </a:spcAft>
              <a:buNone/>
            </a:pPr>
            <a:r>
              <a:rPr b="1" lang="en" sz="1800">
                <a:solidFill>
                  <a:srgbClr val="FF9900"/>
                </a:solidFill>
              </a:rPr>
              <a:t>Objective: </a:t>
            </a:r>
            <a:r>
              <a:rPr lang="en" sz="1800">
                <a:solidFill>
                  <a:srgbClr val="FF9900"/>
                </a:solidFill>
              </a:rPr>
              <a:t>Ensure every rider can successfully enter and navigate the new system during transition.</a:t>
            </a:r>
            <a:endParaRPr sz="1800">
              <a:solidFill>
                <a:srgbClr val="FF9900"/>
              </a:solidFill>
            </a:endParaRPr>
          </a:p>
          <a:p>
            <a:pPr indent="0" lvl="0" marL="0" rtl="0" algn="l">
              <a:lnSpc>
                <a:spcPct val="115000"/>
              </a:lnSpc>
              <a:spcBef>
                <a:spcPts val="1600"/>
              </a:spcBef>
              <a:spcAft>
                <a:spcPts val="0"/>
              </a:spcAft>
              <a:buNone/>
            </a:pPr>
            <a:r>
              <a:rPr b="1" lang="en" sz="1800">
                <a:solidFill>
                  <a:srgbClr val="073763"/>
                </a:solidFill>
              </a:rPr>
              <a:t>How:</a:t>
            </a:r>
            <a:r>
              <a:rPr lang="en" sz="1800">
                <a:solidFill>
                  <a:srgbClr val="073763"/>
                </a:solidFill>
              </a:rPr>
              <a:t> Focus on the most vulnerable part of a rider’s trip → the local bus stop</a:t>
            </a:r>
            <a:endParaRPr sz="1800">
              <a:solidFill>
                <a:srgbClr val="073763"/>
              </a:solidFill>
            </a:endParaRPr>
          </a:p>
          <a:p>
            <a:pPr indent="-330200" lvl="0" marL="457200" rtl="0" algn="l">
              <a:lnSpc>
                <a:spcPct val="115000"/>
              </a:lnSpc>
              <a:spcBef>
                <a:spcPts val="0"/>
              </a:spcBef>
              <a:spcAft>
                <a:spcPts val="0"/>
              </a:spcAft>
              <a:buClr>
                <a:srgbClr val="073763"/>
              </a:buClr>
              <a:buSzPts val="1600"/>
              <a:buChar char="●"/>
            </a:pPr>
            <a:r>
              <a:rPr lang="en" sz="1600">
                <a:solidFill>
                  <a:srgbClr val="073763"/>
                </a:solidFill>
              </a:rPr>
              <a:t>Bus stop closure or service modification</a:t>
            </a:r>
            <a:endParaRPr sz="1600">
              <a:solidFill>
                <a:srgbClr val="073763"/>
              </a:solidFill>
            </a:endParaRPr>
          </a:p>
          <a:p>
            <a:pPr indent="-330200" lvl="0" marL="457200" rtl="0" algn="l">
              <a:lnSpc>
                <a:spcPct val="115000"/>
              </a:lnSpc>
              <a:spcBef>
                <a:spcPts val="0"/>
              </a:spcBef>
              <a:spcAft>
                <a:spcPts val="0"/>
              </a:spcAft>
              <a:buClr>
                <a:srgbClr val="073763"/>
              </a:buClr>
              <a:buSzPts val="1600"/>
              <a:buChar char="●"/>
            </a:pPr>
            <a:r>
              <a:rPr lang="en" sz="1600">
                <a:solidFill>
                  <a:srgbClr val="073763"/>
                </a:solidFill>
              </a:rPr>
              <a:t>Potential mobility issues</a:t>
            </a:r>
            <a:endParaRPr sz="1600">
              <a:solidFill>
                <a:srgbClr val="073763"/>
              </a:solidFill>
            </a:endParaRPr>
          </a:p>
          <a:p>
            <a:pPr indent="-330200" lvl="0" marL="457200" rtl="0" algn="l">
              <a:lnSpc>
                <a:spcPct val="115000"/>
              </a:lnSpc>
              <a:spcBef>
                <a:spcPts val="0"/>
              </a:spcBef>
              <a:spcAft>
                <a:spcPts val="0"/>
              </a:spcAft>
              <a:buClr>
                <a:srgbClr val="073763"/>
              </a:buClr>
              <a:buSzPts val="1600"/>
              <a:buChar char="●"/>
            </a:pPr>
            <a:r>
              <a:rPr lang="en" sz="1600">
                <a:solidFill>
                  <a:srgbClr val="073763"/>
                </a:solidFill>
              </a:rPr>
              <a:t>Bus service transitioning to new service model (MARTA Reach)</a:t>
            </a:r>
            <a:endParaRPr sz="1600">
              <a:solidFill>
                <a:srgbClr val="07376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Overview of Strategy</a:t>
            </a:r>
            <a:endParaRPr sz="2200"/>
          </a:p>
        </p:txBody>
      </p:sp>
      <p:sp>
        <p:nvSpPr>
          <p:cNvPr id="94" name="Google Shape;94;p1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5" name="Google Shape;95;p15"/>
          <p:cNvSpPr/>
          <p:nvPr/>
        </p:nvSpPr>
        <p:spPr>
          <a:xfrm>
            <a:off x="5901574" y="1189775"/>
            <a:ext cx="3036300" cy="669000"/>
          </a:xfrm>
          <a:prstGeom prst="chevron">
            <a:avLst>
              <a:gd fmla="val 50000" name="adj"/>
            </a:avLst>
          </a:prstGeom>
          <a:solidFill>
            <a:srgbClr val="F4752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At Destination</a:t>
            </a:r>
            <a:endParaRPr sz="1800">
              <a:solidFill>
                <a:srgbClr val="FFFFFF"/>
              </a:solidFill>
              <a:latin typeface="Roboto"/>
              <a:ea typeface="Roboto"/>
              <a:cs typeface="Roboto"/>
              <a:sym typeface="Roboto"/>
            </a:endParaRPr>
          </a:p>
        </p:txBody>
      </p:sp>
      <p:sp>
        <p:nvSpPr>
          <p:cNvPr id="96" name="Google Shape;96;p15"/>
          <p:cNvSpPr/>
          <p:nvPr/>
        </p:nvSpPr>
        <p:spPr>
          <a:xfrm>
            <a:off x="0" y="1190000"/>
            <a:ext cx="3305700" cy="669000"/>
          </a:xfrm>
          <a:prstGeom prst="homePlate">
            <a:avLst>
              <a:gd fmla="val 50000" name="adj"/>
            </a:avLst>
          </a:prstGeom>
          <a:solidFill>
            <a:srgbClr val="0093D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At Origin Bus Stop</a:t>
            </a:r>
            <a:endParaRPr sz="1800">
              <a:solidFill>
                <a:srgbClr val="FFFFFF"/>
              </a:solidFill>
              <a:latin typeface="Roboto"/>
              <a:ea typeface="Roboto"/>
              <a:cs typeface="Roboto"/>
              <a:sym typeface="Roboto"/>
            </a:endParaRPr>
          </a:p>
        </p:txBody>
      </p:sp>
      <p:sp>
        <p:nvSpPr>
          <p:cNvPr id="97" name="Google Shape;97;p15"/>
          <p:cNvSpPr/>
          <p:nvPr/>
        </p:nvSpPr>
        <p:spPr>
          <a:xfrm>
            <a:off x="2944204" y="1189775"/>
            <a:ext cx="3305700" cy="669000"/>
          </a:xfrm>
          <a:prstGeom prst="chevron">
            <a:avLst>
              <a:gd fmla="val 50000" name="adj"/>
            </a:avLst>
          </a:prstGeom>
          <a:solidFill>
            <a:srgbClr val="FDBE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          </a:t>
            </a:r>
            <a:r>
              <a:rPr lang="en" sz="1800">
                <a:latin typeface="Roboto"/>
                <a:ea typeface="Roboto"/>
                <a:cs typeface="Roboto"/>
                <a:sym typeface="Roboto"/>
              </a:rPr>
              <a:t>In Transit</a:t>
            </a:r>
            <a:endParaRPr sz="1800">
              <a:latin typeface="Roboto"/>
              <a:ea typeface="Roboto"/>
              <a:cs typeface="Roboto"/>
              <a:sym typeface="Roboto"/>
            </a:endParaRPr>
          </a:p>
        </p:txBody>
      </p:sp>
      <p:pic>
        <p:nvPicPr>
          <p:cNvPr id="98" name="Google Shape;98;p15" title="noun-location-pin-8150853-08.png"/>
          <p:cNvPicPr preferRelativeResize="0"/>
          <p:nvPr/>
        </p:nvPicPr>
        <p:blipFill rotWithShape="1">
          <a:blip r:embed="rId3">
            <a:alphaModFix/>
          </a:blip>
          <a:srcRect b="0" l="0" r="0" t="0"/>
          <a:stretch/>
        </p:blipFill>
        <p:spPr>
          <a:xfrm>
            <a:off x="4864073" y="1187761"/>
            <a:ext cx="548700" cy="673028"/>
          </a:xfrm>
          <a:prstGeom prst="rect">
            <a:avLst/>
          </a:prstGeom>
          <a:noFill/>
          <a:ln>
            <a:noFill/>
          </a:ln>
        </p:spPr>
      </p:pic>
      <p:sp>
        <p:nvSpPr>
          <p:cNvPr id="99" name="Google Shape;99;p15"/>
          <p:cNvSpPr/>
          <p:nvPr/>
        </p:nvSpPr>
        <p:spPr>
          <a:xfrm>
            <a:off x="2109350" y="2190025"/>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1</a:t>
            </a:r>
            <a:endParaRPr>
              <a:solidFill>
                <a:schemeClr val="lt1"/>
              </a:solidFill>
              <a:latin typeface="Roboto"/>
              <a:ea typeface="Roboto"/>
              <a:cs typeface="Roboto"/>
              <a:sym typeface="Roboto"/>
            </a:endParaRPr>
          </a:p>
        </p:txBody>
      </p:sp>
      <p:sp>
        <p:nvSpPr>
          <p:cNvPr id="100" name="Google Shape;100;p15"/>
          <p:cNvSpPr/>
          <p:nvPr/>
        </p:nvSpPr>
        <p:spPr>
          <a:xfrm>
            <a:off x="2109350" y="2826425"/>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2</a:t>
            </a:r>
            <a:endParaRPr>
              <a:solidFill>
                <a:schemeClr val="lt1"/>
              </a:solidFill>
              <a:latin typeface="Roboto"/>
              <a:ea typeface="Roboto"/>
              <a:cs typeface="Roboto"/>
              <a:sym typeface="Roboto"/>
            </a:endParaRPr>
          </a:p>
        </p:txBody>
      </p:sp>
      <p:sp>
        <p:nvSpPr>
          <p:cNvPr id="101" name="Google Shape;101;p15"/>
          <p:cNvSpPr/>
          <p:nvPr/>
        </p:nvSpPr>
        <p:spPr>
          <a:xfrm>
            <a:off x="2109350" y="3462825"/>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3</a:t>
            </a:r>
            <a:endParaRPr>
              <a:solidFill>
                <a:schemeClr val="lt1"/>
              </a:solidFill>
              <a:latin typeface="Roboto"/>
              <a:ea typeface="Roboto"/>
              <a:cs typeface="Roboto"/>
              <a:sym typeface="Roboto"/>
            </a:endParaRPr>
          </a:p>
        </p:txBody>
      </p:sp>
      <p:sp>
        <p:nvSpPr>
          <p:cNvPr id="102" name="Google Shape;102;p15"/>
          <p:cNvSpPr/>
          <p:nvPr/>
        </p:nvSpPr>
        <p:spPr>
          <a:xfrm>
            <a:off x="2109350" y="4099225"/>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4</a:t>
            </a:r>
            <a:endParaRPr>
              <a:solidFill>
                <a:schemeClr val="lt1"/>
              </a:solidFill>
              <a:latin typeface="Roboto"/>
              <a:ea typeface="Roboto"/>
              <a:cs typeface="Roboto"/>
              <a:sym typeface="Roboto"/>
            </a:endParaRPr>
          </a:p>
        </p:txBody>
      </p:sp>
      <p:sp>
        <p:nvSpPr>
          <p:cNvPr id="103" name="Google Shape;103;p15"/>
          <p:cNvSpPr txBox="1"/>
          <p:nvPr/>
        </p:nvSpPr>
        <p:spPr>
          <a:xfrm>
            <a:off x="2713475" y="2241363"/>
            <a:ext cx="4486200" cy="3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C4587"/>
                </a:solidFill>
                <a:latin typeface="Roboto"/>
                <a:ea typeface="Roboto"/>
                <a:cs typeface="Roboto"/>
                <a:sym typeface="Roboto"/>
              </a:rPr>
              <a:t>Redirect Riders at Discontinued Bus Stops</a:t>
            </a:r>
            <a:endParaRPr sz="1800">
              <a:solidFill>
                <a:srgbClr val="1C4587"/>
              </a:solidFill>
              <a:latin typeface="Roboto"/>
              <a:ea typeface="Roboto"/>
              <a:cs typeface="Roboto"/>
              <a:sym typeface="Roboto"/>
            </a:endParaRPr>
          </a:p>
        </p:txBody>
      </p:sp>
      <p:sp>
        <p:nvSpPr>
          <p:cNvPr id="104" name="Google Shape;104;p15"/>
          <p:cNvSpPr txBox="1"/>
          <p:nvPr/>
        </p:nvSpPr>
        <p:spPr>
          <a:xfrm>
            <a:off x="2713475" y="2894450"/>
            <a:ext cx="2773200" cy="3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C4587"/>
                </a:solidFill>
                <a:latin typeface="Roboto"/>
                <a:ea typeface="Roboto"/>
                <a:cs typeface="Roboto"/>
                <a:sym typeface="Roboto"/>
              </a:rPr>
              <a:t>Mobile Ambassador Grid</a:t>
            </a:r>
            <a:endParaRPr sz="1800">
              <a:solidFill>
                <a:srgbClr val="1C4587"/>
              </a:solidFill>
              <a:latin typeface="Roboto"/>
              <a:ea typeface="Roboto"/>
              <a:cs typeface="Roboto"/>
              <a:sym typeface="Roboto"/>
            </a:endParaRPr>
          </a:p>
        </p:txBody>
      </p:sp>
      <p:sp>
        <p:nvSpPr>
          <p:cNvPr id="105" name="Google Shape;105;p15"/>
          <p:cNvSpPr txBox="1"/>
          <p:nvPr/>
        </p:nvSpPr>
        <p:spPr>
          <a:xfrm>
            <a:off x="2713475" y="3514275"/>
            <a:ext cx="2824200" cy="3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C4587"/>
                </a:solidFill>
                <a:latin typeface="Roboto"/>
                <a:ea typeface="Roboto"/>
                <a:cs typeface="Roboto"/>
                <a:sym typeface="Roboto"/>
              </a:rPr>
              <a:t>Temporary Shuttle</a:t>
            </a:r>
            <a:r>
              <a:rPr lang="en" sz="1800">
                <a:solidFill>
                  <a:srgbClr val="1C4587"/>
                </a:solidFill>
                <a:latin typeface="Roboto"/>
                <a:ea typeface="Roboto"/>
                <a:cs typeface="Roboto"/>
                <a:sym typeface="Roboto"/>
              </a:rPr>
              <a:t> Bridge</a:t>
            </a:r>
            <a:endParaRPr sz="1800">
              <a:solidFill>
                <a:srgbClr val="1C4587"/>
              </a:solidFill>
              <a:latin typeface="Roboto"/>
              <a:ea typeface="Roboto"/>
              <a:cs typeface="Roboto"/>
              <a:sym typeface="Roboto"/>
            </a:endParaRPr>
          </a:p>
        </p:txBody>
      </p:sp>
      <p:sp>
        <p:nvSpPr>
          <p:cNvPr id="106" name="Google Shape;106;p15"/>
          <p:cNvSpPr txBox="1"/>
          <p:nvPr/>
        </p:nvSpPr>
        <p:spPr>
          <a:xfrm>
            <a:off x="2713475" y="4134100"/>
            <a:ext cx="3305700" cy="3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C4587"/>
                </a:solidFill>
                <a:latin typeface="Roboto"/>
                <a:ea typeface="Roboto"/>
                <a:cs typeface="Roboto"/>
                <a:sym typeface="Roboto"/>
              </a:rPr>
              <a:t>Leveraging </a:t>
            </a:r>
            <a:r>
              <a:rPr lang="en" sz="1800">
                <a:solidFill>
                  <a:srgbClr val="1C4587"/>
                </a:solidFill>
                <a:latin typeface="Roboto"/>
                <a:ea typeface="Roboto"/>
                <a:cs typeface="Roboto"/>
                <a:sym typeface="Roboto"/>
              </a:rPr>
              <a:t>MARTA Reach</a:t>
            </a:r>
            <a:endParaRPr sz="1800">
              <a:solidFill>
                <a:srgbClr val="1C4587"/>
              </a:solidFill>
              <a:latin typeface="Roboto"/>
              <a:ea typeface="Roboto"/>
              <a:cs typeface="Roboto"/>
              <a:sym typeface="Roboto"/>
            </a:endParaRPr>
          </a:p>
        </p:txBody>
      </p:sp>
      <p:cxnSp>
        <p:nvCxnSpPr>
          <p:cNvPr id="107" name="Google Shape;107;p15"/>
          <p:cNvCxnSpPr>
            <a:stCxn id="96" idx="2"/>
            <a:endCxn id="99" idx="2"/>
          </p:cNvCxnSpPr>
          <p:nvPr/>
        </p:nvCxnSpPr>
        <p:spPr>
          <a:xfrm flipH="1" rot="-5400000">
            <a:off x="1510950" y="1833650"/>
            <a:ext cx="573000" cy="623700"/>
          </a:xfrm>
          <a:prstGeom prst="bentConnector2">
            <a:avLst/>
          </a:prstGeom>
          <a:noFill/>
          <a:ln cap="flat" cmpd="sng" w="19050">
            <a:solidFill>
              <a:srgbClr val="0093D0"/>
            </a:solidFill>
            <a:prstDash val="solid"/>
            <a:round/>
            <a:headEnd len="med" w="med" type="none"/>
            <a:tailEnd len="med" w="med" type="triangle"/>
          </a:ln>
        </p:spPr>
      </p:cxnSp>
      <p:cxnSp>
        <p:nvCxnSpPr>
          <p:cNvPr id="108" name="Google Shape;108;p15"/>
          <p:cNvCxnSpPr>
            <a:stCxn id="96" idx="2"/>
            <a:endCxn id="100" idx="2"/>
          </p:cNvCxnSpPr>
          <p:nvPr/>
        </p:nvCxnSpPr>
        <p:spPr>
          <a:xfrm flipH="1" rot="-5400000">
            <a:off x="1192650" y="2151950"/>
            <a:ext cx="1209600" cy="623700"/>
          </a:xfrm>
          <a:prstGeom prst="bentConnector2">
            <a:avLst/>
          </a:prstGeom>
          <a:noFill/>
          <a:ln cap="flat" cmpd="sng" w="19050">
            <a:solidFill>
              <a:srgbClr val="0093D0"/>
            </a:solidFill>
            <a:prstDash val="solid"/>
            <a:round/>
            <a:headEnd len="med" w="med" type="none"/>
            <a:tailEnd len="med" w="med" type="triangle"/>
          </a:ln>
        </p:spPr>
      </p:cxnSp>
      <p:cxnSp>
        <p:nvCxnSpPr>
          <p:cNvPr id="109" name="Google Shape;109;p15"/>
          <p:cNvCxnSpPr>
            <a:stCxn id="96" idx="2"/>
            <a:endCxn id="101" idx="2"/>
          </p:cNvCxnSpPr>
          <p:nvPr/>
        </p:nvCxnSpPr>
        <p:spPr>
          <a:xfrm flipH="1" rot="-5400000">
            <a:off x="874500" y="2470100"/>
            <a:ext cx="1845900" cy="623700"/>
          </a:xfrm>
          <a:prstGeom prst="bentConnector2">
            <a:avLst/>
          </a:prstGeom>
          <a:noFill/>
          <a:ln cap="flat" cmpd="sng" w="19050">
            <a:solidFill>
              <a:srgbClr val="0093D0"/>
            </a:solidFill>
            <a:prstDash val="solid"/>
            <a:round/>
            <a:headEnd len="med" w="med" type="none"/>
            <a:tailEnd len="med" w="med" type="triangle"/>
          </a:ln>
        </p:spPr>
      </p:cxnSp>
      <p:cxnSp>
        <p:nvCxnSpPr>
          <p:cNvPr id="110" name="Google Shape;110;p15"/>
          <p:cNvCxnSpPr>
            <a:stCxn id="96" idx="2"/>
            <a:endCxn id="102" idx="2"/>
          </p:cNvCxnSpPr>
          <p:nvPr/>
        </p:nvCxnSpPr>
        <p:spPr>
          <a:xfrm flipH="1" rot="-5400000">
            <a:off x="556350" y="2788250"/>
            <a:ext cx="2482200" cy="623700"/>
          </a:xfrm>
          <a:prstGeom prst="bentConnector2">
            <a:avLst/>
          </a:prstGeom>
          <a:noFill/>
          <a:ln cap="flat" cmpd="sng" w="19050">
            <a:solidFill>
              <a:srgbClr val="0093D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Overview of Strategy</a:t>
            </a:r>
            <a:endParaRPr/>
          </a:p>
        </p:txBody>
      </p:sp>
      <p:sp>
        <p:nvSpPr>
          <p:cNvPr id="116" name="Google Shape;116;p1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7" name="Google Shape;117;p16"/>
          <p:cNvSpPr/>
          <p:nvPr/>
        </p:nvSpPr>
        <p:spPr>
          <a:xfrm>
            <a:off x="5632317" y="1189775"/>
            <a:ext cx="3305700" cy="669000"/>
          </a:xfrm>
          <a:prstGeom prst="chevron">
            <a:avLst>
              <a:gd fmla="val 50000" name="adj"/>
            </a:avLst>
          </a:prstGeom>
          <a:solidFill>
            <a:srgbClr val="F4752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At Destination</a:t>
            </a:r>
            <a:endParaRPr sz="1800">
              <a:solidFill>
                <a:srgbClr val="FFFFFF"/>
              </a:solidFill>
              <a:latin typeface="Roboto"/>
              <a:ea typeface="Roboto"/>
              <a:cs typeface="Roboto"/>
              <a:sym typeface="Roboto"/>
            </a:endParaRPr>
          </a:p>
        </p:txBody>
      </p:sp>
      <p:sp>
        <p:nvSpPr>
          <p:cNvPr id="118" name="Google Shape;118;p16"/>
          <p:cNvSpPr/>
          <p:nvPr/>
        </p:nvSpPr>
        <p:spPr>
          <a:xfrm>
            <a:off x="0" y="1189989"/>
            <a:ext cx="3546900" cy="669000"/>
          </a:xfrm>
          <a:prstGeom prst="homePlate">
            <a:avLst>
              <a:gd fmla="val 50000" name="adj"/>
            </a:avLst>
          </a:prstGeom>
          <a:solidFill>
            <a:srgbClr val="0093D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At Origin Bus Stop</a:t>
            </a:r>
            <a:endParaRPr sz="1800">
              <a:solidFill>
                <a:srgbClr val="FFFFFF"/>
              </a:solidFill>
              <a:latin typeface="Roboto"/>
              <a:ea typeface="Roboto"/>
              <a:cs typeface="Roboto"/>
              <a:sym typeface="Roboto"/>
            </a:endParaRPr>
          </a:p>
        </p:txBody>
      </p:sp>
      <p:sp>
        <p:nvSpPr>
          <p:cNvPr id="119" name="Google Shape;119;p16"/>
          <p:cNvSpPr/>
          <p:nvPr/>
        </p:nvSpPr>
        <p:spPr>
          <a:xfrm>
            <a:off x="2944204" y="1189775"/>
            <a:ext cx="3305700" cy="669000"/>
          </a:xfrm>
          <a:prstGeom prst="chevron">
            <a:avLst>
              <a:gd fmla="val 50000" name="adj"/>
            </a:avLst>
          </a:prstGeom>
          <a:solidFill>
            <a:srgbClr val="FDBE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Roboto"/>
                <a:ea typeface="Roboto"/>
                <a:cs typeface="Roboto"/>
                <a:sym typeface="Roboto"/>
              </a:rPr>
              <a:t>In Transit</a:t>
            </a:r>
            <a:endParaRPr sz="1800">
              <a:latin typeface="Roboto"/>
              <a:ea typeface="Roboto"/>
              <a:cs typeface="Roboto"/>
              <a:sym typeface="Roboto"/>
            </a:endParaRPr>
          </a:p>
        </p:txBody>
      </p:sp>
      <p:sp>
        <p:nvSpPr>
          <p:cNvPr id="120" name="Google Shape;120;p16"/>
          <p:cNvSpPr txBox="1"/>
          <p:nvPr/>
        </p:nvSpPr>
        <p:spPr>
          <a:xfrm>
            <a:off x="2754125" y="2429500"/>
            <a:ext cx="4086000" cy="81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4587"/>
                </a:solidFill>
                <a:latin typeface="Roboto"/>
                <a:ea typeface="Roboto"/>
                <a:cs typeface="Roboto"/>
                <a:sym typeface="Roboto"/>
              </a:rPr>
              <a:t>How can we assist riders once they enter the system?</a:t>
            </a:r>
            <a:endParaRPr sz="1800">
              <a:solidFill>
                <a:srgbClr val="1C4587"/>
              </a:solidFill>
              <a:latin typeface="Roboto"/>
              <a:ea typeface="Roboto"/>
              <a:cs typeface="Roboto"/>
              <a:sym typeface="Roboto"/>
            </a:endParaRPr>
          </a:p>
        </p:txBody>
      </p:sp>
      <p:sp>
        <p:nvSpPr>
          <p:cNvPr id="121" name="Google Shape;121;p16"/>
          <p:cNvSpPr/>
          <p:nvPr/>
        </p:nvSpPr>
        <p:spPr>
          <a:xfrm>
            <a:off x="3395250" y="1617725"/>
            <a:ext cx="548700" cy="2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122" name="Google Shape;122;p16" title="noun-location-pin-8150853-08.png"/>
          <p:cNvPicPr preferRelativeResize="0"/>
          <p:nvPr/>
        </p:nvPicPr>
        <p:blipFill rotWithShape="1">
          <a:blip r:embed="rId3">
            <a:alphaModFix/>
          </a:blip>
          <a:srcRect b="0" l="0" r="0" t="0"/>
          <a:stretch/>
        </p:blipFill>
        <p:spPr>
          <a:xfrm>
            <a:off x="5047148" y="1187761"/>
            <a:ext cx="548700" cy="673028"/>
          </a:xfrm>
          <a:prstGeom prst="rect">
            <a:avLst/>
          </a:prstGeom>
          <a:noFill/>
          <a:ln>
            <a:noFill/>
          </a:ln>
        </p:spPr>
      </p:pic>
      <p:cxnSp>
        <p:nvCxnSpPr>
          <p:cNvPr id="123" name="Google Shape;123;p16"/>
          <p:cNvCxnSpPr>
            <a:stCxn id="120" idx="0"/>
          </p:cNvCxnSpPr>
          <p:nvPr/>
        </p:nvCxnSpPr>
        <p:spPr>
          <a:xfrm rot="10800000">
            <a:off x="4797125" y="1779400"/>
            <a:ext cx="0" cy="650100"/>
          </a:xfrm>
          <a:prstGeom prst="straightConnector1">
            <a:avLst/>
          </a:prstGeom>
          <a:noFill/>
          <a:ln cap="flat" cmpd="sng" w="19050">
            <a:solidFill>
              <a:srgbClr val="FDBE43"/>
            </a:solidFill>
            <a:prstDash val="solid"/>
            <a:round/>
            <a:headEnd len="med" w="med" type="triangle"/>
            <a:tailEnd len="med" w="med" type="none"/>
          </a:ln>
        </p:spPr>
      </p:cxnSp>
      <p:sp>
        <p:nvSpPr>
          <p:cNvPr id="124" name="Google Shape;124;p16"/>
          <p:cNvSpPr/>
          <p:nvPr/>
        </p:nvSpPr>
        <p:spPr>
          <a:xfrm>
            <a:off x="5901574" y="1189775"/>
            <a:ext cx="3036300" cy="669000"/>
          </a:xfrm>
          <a:prstGeom prst="chevron">
            <a:avLst>
              <a:gd fmla="val 50000" name="adj"/>
            </a:avLst>
          </a:prstGeom>
          <a:solidFill>
            <a:srgbClr val="F4752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At Destination</a:t>
            </a:r>
            <a:endParaRPr sz="1800">
              <a:solidFill>
                <a:srgbClr val="FFFFFF"/>
              </a:solidFill>
              <a:latin typeface="Roboto"/>
              <a:ea typeface="Roboto"/>
              <a:cs typeface="Roboto"/>
              <a:sym typeface="Roboto"/>
            </a:endParaRPr>
          </a:p>
        </p:txBody>
      </p:sp>
      <p:sp>
        <p:nvSpPr>
          <p:cNvPr id="125" name="Google Shape;125;p16"/>
          <p:cNvSpPr/>
          <p:nvPr/>
        </p:nvSpPr>
        <p:spPr>
          <a:xfrm>
            <a:off x="0" y="1190000"/>
            <a:ext cx="3305700" cy="669000"/>
          </a:xfrm>
          <a:prstGeom prst="homePlate">
            <a:avLst>
              <a:gd fmla="val 50000" name="adj"/>
            </a:avLst>
          </a:prstGeom>
          <a:solidFill>
            <a:srgbClr val="0093D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At Origin Bus Stop</a:t>
            </a:r>
            <a:endParaRPr sz="1800">
              <a:solidFill>
                <a:srgbClr val="FFFFFF"/>
              </a:solidFill>
              <a:latin typeface="Roboto"/>
              <a:ea typeface="Roboto"/>
              <a:cs typeface="Roboto"/>
              <a:sym typeface="Roboto"/>
            </a:endParaRPr>
          </a:p>
        </p:txBody>
      </p:sp>
      <p:sp>
        <p:nvSpPr>
          <p:cNvPr id="126" name="Google Shape;126;p16"/>
          <p:cNvSpPr/>
          <p:nvPr/>
        </p:nvSpPr>
        <p:spPr>
          <a:xfrm>
            <a:off x="2944204" y="1189775"/>
            <a:ext cx="3305700" cy="669000"/>
          </a:xfrm>
          <a:prstGeom prst="chevron">
            <a:avLst>
              <a:gd fmla="val 50000" name="adj"/>
            </a:avLst>
          </a:prstGeom>
          <a:solidFill>
            <a:srgbClr val="FDBE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          In Transit</a:t>
            </a:r>
            <a:endParaRPr sz="1800">
              <a:latin typeface="Roboto"/>
              <a:ea typeface="Roboto"/>
              <a:cs typeface="Roboto"/>
              <a:sym typeface="Roboto"/>
            </a:endParaRPr>
          </a:p>
        </p:txBody>
      </p:sp>
      <p:pic>
        <p:nvPicPr>
          <p:cNvPr id="127" name="Google Shape;127;p16" title="noun-location-pin-8150853-08.png"/>
          <p:cNvPicPr preferRelativeResize="0"/>
          <p:nvPr/>
        </p:nvPicPr>
        <p:blipFill rotWithShape="1">
          <a:blip r:embed="rId3">
            <a:alphaModFix/>
          </a:blip>
          <a:srcRect b="0" l="0" r="0" t="0"/>
          <a:stretch/>
        </p:blipFill>
        <p:spPr>
          <a:xfrm>
            <a:off x="4864073" y="1187761"/>
            <a:ext cx="548700" cy="6730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p:nvPr/>
        </p:nvSpPr>
        <p:spPr>
          <a:xfrm>
            <a:off x="304100" y="1767588"/>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1</a:t>
            </a:r>
            <a:endParaRPr>
              <a:solidFill>
                <a:schemeClr val="lt1"/>
              </a:solidFill>
              <a:latin typeface="Roboto"/>
              <a:ea typeface="Roboto"/>
              <a:cs typeface="Roboto"/>
              <a:sym typeface="Roboto"/>
            </a:endParaRPr>
          </a:p>
        </p:txBody>
      </p:sp>
      <p:sp>
        <p:nvSpPr>
          <p:cNvPr id="133" name="Google Shape;133;p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Other Guiding Principles</a:t>
            </a:r>
            <a:endParaRPr sz="2200"/>
          </a:p>
        </p:txBody>
      </p:sp>
      <p:sp>
        <p:nvSpPr>
          <p:cNvPr id="134" name="Google Shape;134;p17"/>
          <p:cNvSpPr txBox="1"/>
          <p:nvPr/>
        </p:nvSpPr>
        <p:spPr>
          <a:xfrm>
            <a:off x="231450" y="2251813"/>
            <a:ext cx="2831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The new network must run as expected.</a:t>
            </a:r>
            <a:endParaRPr>
              <a:solidFill>
                <a:srgbClr val="1C4587"/>
              </a:solidFill>
            </a:endParaRPr>
          </a:p>
          <a:p>
            <a:pPr indent="0" lvl="0" marL="0" rtl="0" algn="l">
              <a:spcBef>
                <a:spcPts val="0"/>
              </a:spcBef>
              <a:spcAft>
                <a:spcPts val="0"/>
              </a:spcAft>
              <a:buNone/>
            </a:pPr>
            <a:r>
              <a:t/>
            </a:r>
            <a:endParaRPr>
              <a:solidFill>
                <a:srgbClr val="1C4587"/>
              </a:solidFill>
            </a:endParaRPr>
          </a:p>
        </p:txBody>
      </p:sp>
      <p:sp>
        <p:nvSpPr>
          <p:cNvPr id="135" name="Google Shape;135;p17"/>
          <p:cNvSpPr txBox="1"/>
          <p:nvPr/>
        </p:nvSpPr>
        <p:spPr>
          <a:xfrm>
            <a:off x="6153851" y="2251813"/>
            <a:ext cx="283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Rescue efforts must be temporary.</a:t>
            </a:r>
            <a:endParaRPr>
              <a:solidFill>
                <a:srgbClr val="1C4587"/>
              </a:solidFill>
            </a:endParaRPr>
          </a:p>
        </p:txBody>
      </p:sp>
      <p:sp>
        <p:nvSpPr>
          <p:cNvPr id="136" name="Google Shape;136;p17"/>
          <p:cNvSpPr txBox="1"/>
          <p:nvPr/>
        </p:nvSpPr>
        <p:spPr>
          <a:xfrm>
            <a:off x="3294069" y="2251813"/>
            <a:ext cx="262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Use of resources must be strategic.</a:t>
            </a:r>
            <a:endParaRPr>
              <a:solidFill>
                <a:srgbClr val="1C4587"/>
              </a:solidFill>
            </a:endParaRPr>
          </a:p>
          <a:p>
            <a:pPr indent="0" lvl="0" marL="0" rtl="0" algn="l">
              <a:spcBef>
                <a:spcPts val="0"/>
              </a:spcBef>
              <a:spcAft>
                <a:spcPts val="0"/>
              </a:spcAft>
              <a:buNone/>
            </a:pPr>
            <a:r>
              <a:t/>
            </a:r>
            <a:endParaRPr>
              <a:solidFill>
                <a:srgbClr val="1C4587"/>
              </a:solidFill>
            </a:endParaRPr>
          </a:p>
        </p:txBody>
      </p:sp>
      <p:sp>
        <p:nvSpPr>
          <p:cNvPr id="137" name="Google Shape;137;p17"/>
          <p:cNvSpPr/>
          <p:nvPr/>
        </p:nvSpPr>
        <p:spPr>
          <a:xfrm>
            <a:off x="3294069" y="1767588"/>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2</a:t>
            </a:r>
            <a:endParaRPr>
              <a:solidFill>
                <a:schemeClr val="lt1"/>
              </a:solidFill>
              <a:latin typeface="Roboto"/>
              <a:ea typeface="Roboto"/>
              <a:cs typeface="Roboto"/>
              <a:sym typeface="Roboto"/>
            </a:endParaRPr>
          </a:p>
        </p:txBody>
      </p:sp>
      <p:cxnSp>
        <p:nvCxnSpPr>
          <p:cNvPr id="138" name="Google Shape;138;p17"/>
          <p:cNvCxnSpPr/>
          <p:nvPr/>
        </p:nvCxnSpPr>
        <p:spPr>
          <a:xfrm>
            <a:off x="3112831" y="1812313"/>
            <a:ext cx="0" cy="1340400"/>
          </a:xfrm>
          <a:prstGeom prst="straightConnector1">
            <a:avLst/>
          </a:prstGeom>
          <a:noFill/>
          <a:ln cap="flat" cmpd="sng" w="9525">
            <a:solidFill>
              <a:srgbClr val="073763"/>
            </a:solidFill>
            <a:prstDash val="solid"/>
            <a:round/>
            <a:headEnd len="med" w="med" type="none"/>
            <a:tailEnd len="med" w="med" type="none"/>
          </a:ln>
        </p:spPr>
      </p:cxnSp>
      <p:sp>
        <p:nvSpPr>
          <p:cNvPr id="139" name="Google Shape;139;p17"/>
          <p:cNvSpPr/>
          <p:nvPr/>
        </p:nvSpPr>
        <p:spPr>
          <a:xfrm>
            <a:off x="6196925" y="1767588"/>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3</a:t>
            </a:r>
            <a:endParaRPr>
              <a:solidFill>
                <a:schemeClr val="lt1"/>
              </a:solidFill>
              <a:latin typeface="Roboto"/>
              <a:ea typeface="Roboto"/>
              <a:cs typeface="Roboto"/>
              <a:sym typeface="Roboto"/>
            </a:endParaRPr>
          </a:p>
        </p:txBody>
      </p:sp>
      <p:cxnSp>
        <p:nvCxnSpPr>
          <p:cNvPr id="140" name="Google Shape;140;p17"/>
          <p:cNvCxnSpPr/>
          <p:nvPr/>
        </p:nvCxnSpPr>
        <p:spPr>
          <a:xfrm>
            <a:off x="5984881" y="1812313"/>
            <a:ext cx="0" cy="1340400"/>
          </a:xfrm>
          <a:prstGeom prst="straightConnector1">
            <a:avLst/>
          </a:prstGeom>
          <a:noFill/>
          <a:ln cap="flat" cmpd="sng" w="9525">
            <a:solidFill>
              <a:srgbClr val="073763"/>
            </a:solidFill>
            <a:prstDash val="solid"/>
            <a:round/>
            <a:headEnd len="med" w="med" type="none"/>
            <a:tailEnd len="med" w="med" type="none"/>
          </a:ln>
        </p:spPr>
      </p:cxnSp>
      <p:sp>
        <p:nvSpPr>
          <p:cNvPr id="141" name="Google Shape;141;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p:nvPr/>
        </p:nvSpPr>
        <p:spPr>
          <a:xfrm>
            <a:off x="304100" y="939000"/>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1</a:t>
            </a:r>
            <a:endParaRPr>
              <a:solidFill>
                <a:schemeClr val="lt1"/>
              </a:solidFill>
              <a:latin typeface="Roboto"/>
              <a:ea typeface="Roboto"/>
              <a:cs typeface="Roboto"/>
              <a:sym typeface="Roboto"/>
            </a:endParaRPr>
          </a:p>
        </p:txBody>
      </p:sp>
      <p:sp>
        <p:nvSpPr>
          <p:cNvPr id="147" name="Google Shape;147;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Strategy #1:</a:t>
            </a:r>
            <a:r>
              <a:rPr lang="en" sz="2200"/>
              <a:t> Redirect Riders at Discontinued Bus Stops</a:t>
            </a:r>
            <a:endParaRPr sz="2200"/>
          </a:p>
        </p:txBody>
      </p:sp>
      <p:sp>
        <p:nvSpPr>
          <p:cNvPr id="148" name="Google Shape;148;p18"/>
          <p:cNvSpPr txBox="1"/>
          <p:nvPr/>
        </p:nvSpPr>
        <p:spPr>
          <a:xfrm>
            <a:off x="231450" y="1423225"/>
            <a:ext cx="2831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Instant Direction Access</a:t>
            </a:r>
            <a:br>
              <a:rPr b="1" lang="en">
                <a:solidFill>
                  <a:srgbClr val="1C4587"/>
                </a:solidFill>
              </a:rPr>
            </a:br>
            <a:endParaRPr>
              <a:solidFill>
                <a:srgbClr val="1C4587"/>
              </a:solidFill>
            </a:endParaRPr>
          </a:p>
          <a:p>
            <a:pPr indent="-317500" lvl="0" marL="342900" rtl="0" algn="l">
              <a:spcBef>
                <a:spcPts val="0"/>
              </a:spcBef>
              <a:spcAft>
                <a:spcPts val="0"/>
              </a:spcAft>
              <a:buClr>
                <a:srgbClr val="1C4587"/>
              </a:buClr>
              <a:buSzPts val="1400"/>
              <a:buChar char="●"/>
            </a:pPr>
            <a:r>
              <a:rPr lang="en">
                <a:solidFill>
                  <a:srgbClr val="1C4587"/>
                </a:solidFill>
              </a:rPr>
              <a:t>Text route # and stop ID </a:t>
            </a:r>
            <a:br>
              <a:rPr lang="en">
                <a:solidFill>
                  <a:srgbClr val="1C4587"/>
                </a:solidFill>
              </a:rPr>
            </a:br>
            <a:r>
              <a:rPr lang="en">
                <a:solidFill>
                  <a:srgbClr val="1C4587"/>
                </a:solidFill>
              </a:rPr>
              <a:t>for immediate directions </a:t>
            </a:r>
            <a:br>
              <a:rPr lang="en">
                <a:solidFill>
                  <a:srgbClr val="1C4587"/>
                </a:solidFill>
              </a:rPr>
            </a:br>
            <a:r>
              <a:rPr lang="en">
                <a:solidFill>
                  <a:srgbClr val="1C4587"/>
                </a:solidFill>
              </a:rPr>
              <a:t>to nearest active stop</a:t>
            </a:r>
            <a:endParaRPr>
              <a:solidFill>
                <a:srgbClr val="1C4587"/>
              </a:solidFill>
            </a:endParaRPr>
          </a:p>
          <a:p>
            <a:pPr indent="0" lvl="0" marL="0" rtl="0" algn="l">
              <a:spcBef>
                <a:spcPts val="0"/>
              </a:spcBef>
              <a:spcAft>
                <a:spcPts val="0"/>
              </a:spcAft>
              <a:buNone/>
            </a:pPr>
            <a:r>
              <a:t/>
            </a:r>
            <a:endParaRPr>
              <a:solidFill>
                <a:srgbClr val="1C4587"/>
              </a:solidFill>
            </a:endParaRPr>
          </a:p>
        </p:txBody>
      </p:sp>
      <p:sp>
        <p:nvSpPr>
          <p:cNvPr id="149" name="Google Shape;149;p18"/>
          <p:cNvSpPr txBox="1"/>
          <p:nvPr/>
        </p:nvSpPr>
        <p:spPr>
          <a:xfrm>
            <a:off x="6153851" y="1423225"/>
            <a:ext cx="2831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Visual Pathfinding</a:t>
            </a:r>
            <a:br>
              <a:rPr b="1" lang="en">
                <a:solidFill>
                  <a:srgbClr val="1C4587"/>
                </a:solidFill>
              </a:rPr>
            </a:b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Ground decals or arrows physically guiding riders </a:t>
            </a:r>
            <a:br>
              <a:rPr lang="en">
                <a:solidFill>
                  <a:srgbClr val="1C4587"/>
                </a:solidFill>
              </a:rPr>
            </a:br>
            <a:r>
              <a:rPr lang="en">
                <a:solidFill>
                  <a:srgbClr val="1C4587"/>
                </a:solidFill>
              </a:rPr>
              <a:t>to new stops</a:t>
            </a: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Supports language barriers</a:t>
            </a:r>
            <a:endParaRPr>
              <a:solidFill>
                <a:srgbClr val="1C4587"/>
              </a:solidFill>
            </a:endParaRPr>
          </a:p>
        </p:txBody>
      </p:sp>
      <p:pic>
        <p:nvPicPr>
          <p:cNvPr id="150" name="Google Shape;150;p18"/>
          <p:cNvPicPr preferRelativeResize="0"/>
          <p:nvPr/>
        </p:nvPicPr>
        <p:blipFill rotWithShape="1">
          <a:blip r:embed="rId3">
            <a:alphaModFix/>
          </a:blip>
          <a:srcRect b="0" l="21807" r="10151" t="0"/>
          <a:stretch/>
        </p:blipFill>
        <p:spPr>
          <a:xfrm>
            <a:off x="679141" y="3014132"/>
            <a:ext cx="1227306" cy="1014700"/>
          </a:xfrm>
          <a:prstGeom prst="rect">
            <a:avLst/>
          </a:prstGeom>
          <a:noFill/>
          <a:ln>
            <a:noFill/>
          </a:ln>
        </p:spPr>
      </p:pic>
      <p:pic>
        <p:nvPicPr>
          <p:cNvPr id="151" name="Google Shape;151;p18"/>
          <p:cNvPicPr preferRelativeResize="0"/>
          <p:nvPr/>
        </p:nvPicPr>
        <p:blipFill rotWithShape="1">
          <a:blip r:embed="rId4">
            <a:alphaModFix/>
          </a:blip>
          <a:srcRect b="0" l="11509" r="10408" t="0"/>
          <a:stretch/>
        </p:blipFill>
        <p:spPr>
          <a:xfrm>
            <a:off x="3723909" y="3056906"/>
            <a:ext cx="1446125" cy="1232850"/>
          </a:xfrm>
          <a:prstGeom prst="rect">
            <a:avLst/>
          </a:prstGeom>
          <a:noFill/>
          <a:ln>
            <a:noFill/>
          </a:ln>
        </p:spPr>
      </p:pic>
      <p:pic>
        <p:nvPicPr>
          <p:cNvPr id="152" name="Google Shape;152;p18"/>
          <p:cNvPicPr preferRelativeResize="0"/>
          <p:nvPr/>
        </p:nvPicPr>
        <p:blipFill>
          <a:blip r:embed="rId5">
            <a:alphaModFix/>
          </a:blip>
          <a:stretch>
            <a:fillRect/>
          </a:stretch>
        </p:blipFill>
        <p:spPr>
          <a:xfrm>
            <a:off x="6733714" y="3056916"/>
            <a:ext cx="1765195" cy="1232850"/>
          </a:xfrm>
          <a:prstGeom prst="rect">
            <a:avLst/>
          </a:prstGeom>
          <a:noFill/>
          <a:ln>
            <a:noFill/>
          </a:ln>
        </p:spPr>
      </p:pic>
      <p:sp>
        <p:nvSpPr>
          <p:cNvPr id="153" name="Google Shape;153;p18"/>
          <p:cNvSpPr txBox="1"/>
          <p:nvPr/>
        </p:nvSpPr>
        <p:spPr>
          <a:xfrm>
            <a:off x="3294069" y="1423225"/>
            <a:ext cx="2627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Passive Digital Guidance</a:t>
            </a:r>
            <a:br>
              <a:rPr b="1" lang="en">
                <a:solidFill>
                  <a:srgbClr val="1C4587"/>
                </a:solidFill>
              </a:rPr>
            </a:br>
            <a:endParaRPr>
              <a:solidFill>
                <a:srgbClr val="1C4587"/>
              </a:solidFill>
            </a:endParaRPr>
          </a:p>
          <a:p>
            <a:pPr indent="-317500" lvl="0" marL="342900" rtl="0" algn="l">
              <a:spcBef>
                <a:spcPts val="0"/>
              </a:spcBef>
              <a:spcAft>
                <a:spcPts val="0"/>
              </a:spcAft>
              <a:buClr>
                <a:srgbClr val="1C4587"/>
              </a:buClr>
              <a:buSzPts val="1400"/>
              <a:buChar char="●"/>
            </a:pPr>
            <a:r>
              <a:rPr lang="en">
                <a:solidFill>
                  <a:srgbClr val="1C4587"/>
                </a:solidFill>
              </a:rPr>
              <a:t>Solar-powered display showing “Your new stop </a:t>
            </a:r>
            <a:br>
              <a:rPr lang="en">
                <a:solidFill>
                  <a:srgbClr val="1C4587"/>
                </a:solidFill>
              </a:rPr>
            </a:br>
            <a:r>
              <a:rPr lang="en">
                <a:solidFill>
                  <a:srgbClr val="1C4587"/>
                </a:solidFill>
              </a:rPr>
              <a:t>is 3 minutes away”</a:t>
            </a:r>
            <a:endParaRPr>
              <a:solidFill>
                <a:srgbClr val="1C4587"/>
              </a:solidFill>
            </a:endParaRPr>
          </a:p>
          <a:p>
            <a:pPr indent="0" lvl="0" marL="0" rtl="0" algn="l">
              <a:spcBef>
                <a:spcPts val="0"/>
              </a:spcBef>
              <a:spcAft>
                <a:spcPts val="0"/>
              </a:spcAft>
              <a:buNone/>
            </a:pPr>
            <a:r>
              <a:t/>
            </a:r>
            <a:endParaRPr>
              <a:solidFill>
                <a:srgbClr val="1C4587"/>
              </a:solidFill>
            </a:endParaRPr>
          </a:p>
        </p:txBody>
      </p:sp>
      <p:sp>
        <p:nvSpPr>
          <p:cNvPr id="154" name="Google Shape;154;p18"/>
          <p:cNvSpPr/>
          <p:nvPr/>
        </p:nvSpPr>
        <p:spPr>
          <a:xfrm>
            <a:off x="3294069" y="939000"/>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2</a:t>
            </a:r>
            <a:endParaRPr>
              <a:solidFill>
                <a:schemeClr val="lt1"/>
              </a:solidFill>
              <a:latin typeface="Roboto"/>
              <a:ea typeface="Roboto"/>
              <a:cs typeface="Roboto"/>
              <a:sym typeface="Roboto"/>
            </a:endParaRPr>
          </a:p>
        </p:txBody>
      </p:sp>
      <p:cxnSp>
        <p:nvCxnSpPr>
          <p:cNvPr id="155" name="Google Shape;155;p18"/>
          <p:cNvCxnSpPr/>
          <p:nvPr/>
        </p:nvCxnSpPr>
        <p:spPr>
          <a:xfrm>
            <a:off x="3112831" y="983725"/>
            <a:ext cx="0" cy="3492600"/>
          </a:xfrm>
          <a:prstGeom prst="straightConnector1">
            <a:avLst/>
          </a:prstGeom>
          <a:noFill/>
          <a:ln cap="flat" cmpd="sng" w="9525">
            <a:solidFill>
              <a:srgbClr val="073763"/>
            </a:solidFill>
            <a:prstDash val="solid"/>
            <a:round/>
            <a:headEnd len="med" w="med" type="none"/>
            <a:tailEnd len="med" w="med" type="none"/>
          </a:ln>
        </p:spPr>
      </p:cxnSp>
      <p:cxnSp>
        <p:nvCxnSpPr>
          <p:cNvPr id="156" name="Google Shape;156;p18"/>
          <p:cNvCxnSpPr/>
          <p:nvPr/>
        </p:nvCxnSpPr>
        <p:spPr>
          <a:xfrm>
            <a:off x="5951869" y="983725"/>
            <a:ext cx="0" cy="3492600"/>
          </a:xfrm>
          <a:prstGeom prst="straightConnector1">
            <a:avLst/>
          </a:prstGeom>
          <a:noFill/>
          <a:ln cap="flat" cmpd="sng" w="9525">
            <a:solidFill>
              <a:srgbClr val="1C4587"/>
            </a:solidFill>
            <a:prstDash val="solid"/>
            <a:round/>
            <a:headEnd len="med" w="med" type="none"/>
            <a:tailEnd len="med" w="med" type="none"/>
          </a:ln>
        </p:spPr>
      </p:cxnSp>
      <p:sp>
        <p:nvSpPr>
          <p:cNvPr id="157" name="Google Shape;157;p18"/>
          <p:cNvSpPr/>
          <p:nvPr/>
        </p:nvSpPr>
        <p:spPr>
          <a:xfrm>
            <a:off x="6196925" y="939000"/>
            <a:ext cx="506400" cy="484200"/>
          </a:xfrm>
          <a:prstGeom prst="ellipse">
            <a:avLst/>
          </a:prstGeom>
          <a:solidFill>
            <a:srgbClr val="FF9900"/>
          </a:solidFill>
          <a:ln>
            <a:noFill/>
          </a:ln>
        </p:spPr>
        <p:txBody>
          <a:bodyPr anchorCtr="0" anchor="ctr" bIns="91425" lIns="91425" spcFirstLastPara="1" rIns="33850" wrap="square" tIns="91425">
            <a:noAutofit/>
          </a:bodyPr>
          <a:lstStyle/>
          <a:p>
            <a:pPr indent="0" lvl="0" marL="0" marR="0" rtl="0" algn="ctr">
              <a:spcBef>
                <a:spcPts val="0"/>
              </a:spcBef>
              <a:spcAft>
                <a:spcPts val="0"/>
              </a:spcAft>
              <a:buNone/>
            </a:pPr>
            <a:r>
              <a:rPr lang="en">
                <a:solidFill>
                  <a:schemeClr val="lt1"/>
                </a:solidFill>
                <a:latin typeface="Roboto"/>
                <a:ea typeface="Roboto"/>
                <a:cs typeface="Roboto"/>
                <a:sym typeface="Roboto"/>
              </a:rPr>
              <a:t>3</a:t>
            </a:r>
            <a:endParaRPr>
              <a:solidFill>
                <a:schemeClr val="lt1"/>
              </a:solidFill>
              <a:latin typeface="Roboto"/>
              <a:ea typeface="Roboto"/>
              <a:cs typeface="Roboto"/>
              <a:sym typeface="Roboto"/>
            </a:endParaRPr>
          </a:p>
        </p:txBody>
      </p:sp>
      <p:sp>
        <p:nvSpPr>
          <p:cNvPr id="158" name="Google Shape;158;p18"/>
          <p:cNvSpPr txBox="1"/>
          <p:nvPr>
            <p:ph idx="4294967295" type="body"/>
          </p:nvPr>
        </p:nvSpPr>
        <p:spPr>
          <a:xfrm>
            <a:off x="181925" y="4574519"/>
            <a:ext cx="8790000" cy="449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FF9900"/>
                </a:solidFill>
                <a:latin typeface="Arial"/>
                <a:ea typeface="Arial"/>
                <a:cs typeface="Arial"/>
                <a:sym typeface="Arial"/>
              </a:rPr>
              <a:t>Instead of removing stops, temporarily transform them into transition points.</a:t>
            </a:r>
            <a:endParaRPr b="1" sz="1400">
              <a:solidFill>
                <a:srgbClr val="FF9900"/>
              </a:solidFill>
              <a:latin typeface="Arial"/>
              <a:ea typeface="Arial"/>
              <a:cs typeface="Arial"/>
              <a:sym typeface="Arial"/>
            </a:endParaRPr>
          </a:p>
          <a:p>
            <a:pPr indent="0" lvl="0" marL="0" rtl="0" algn="ctr">
              <a:spcBef>
                <a:spcPts val="0"/>
              </a:spcBef>
              <a:spcAft>
                <a:spcPts val="1600"/>
              </a:spcAft>
              <a:buNone/>
            </a:pPr>
            <a:r>
              <a:t/>
            </a:r>
            <a:endParaRPr b="1" sz="1400">
              <a:solidFill>
                <a:srgbClr val="FF9900"/>
              </a:solidFill>
            </a:endParaRPr>
          </a:p>
        </p:txBody>
      </p:sp>
      <p:sp>
        <p:nvSpPr>
          <p:cNvPr id="159" name="Google Shape;159;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p:nvPr/>
        </p:nvSpPr>
        <p:spPr>
          <a:xfrm>
            <a:off x="5713902" y="1280238"/>
            <a:ext cx="1837500" cy="2633100"/>
          </a:xfrm>
          <a:prstGeom prst="roundRect">
            <a:avLst>
              <a:gd fmla="val 5631"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65" name="Google Shape;165;p19"/>
          <p:cNvSpPr/>
          <p:nvPr/>
        </p:nvSpPr>
        <p:spPr>
          <a:xfrm>
            <a:off x="3645598" y="1280225"/>
            <a:ext cx="1837500" cy="2633100"/>
          </a:xfrm>
          <a:prstGeom prst="roundRect">
            <a:avLst>
              <a:gd fmla="val 5631"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66" name="Google Shape;166;p19"/>
          <p:cNvSpPr/>
          <p:nvPr/>
        </p:nvSpPr>
        <p:spPr>
          <a:xfrm>
            <a:off x="1577294" y="1280238"/>
            <a:ext cx="1837500" cy="2633100"/>
          </a:xfrm>
          <a:prstGeom prst="roundRect">
            <a:avLst>
              <a:gd fmla="val 5631"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67" name="Google Shape;167;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Why This is Innovative and Scalable</a:t>
            </a:r>
            <a:endParaRPr sz="1600"/>
          </a:p>
        </p:txBody>
      </p:sp>
      <p:sp>
        <p:nvSpPr>
          <p:cNvPr id="168" name="Google Shape;168;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9" name="Google Shape;169;p19"/>
          <p:cNvSpPr txBox="1"/>
          <p:nvPr/>
        </p:nvSpPr>
        <p:spPr>
          <a:xfrm>
            <a:off x="1577294" y="3036175"/>
            <a:ext cx="1828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73763"/>
                </a:solidFill>
              </a:rPr>
              <a:t>COST</a:t>
            </a:r>
            <a:br>
              <a:rPr b="1" lang="en" sz="1300">
                <a:solidFill>
                  <a:srgbClr val="073763"/>
                </a:solidFill>
              </a:rPr>
            </a:br>
            <a:r>
              <a:rPr b="1" lang="en" sz="1300">
                <a:solidFill>
                  <a:srgbClr val="073763"/>
                </a:solidFill>
              </a:rPr>
              <a:t>EFFECTIVE</a:t>
            </a:r>
            <a:endParaRPr b="1" sz="1300">
              <a:solidFill>
                <a:srgbClr val="073763"/>
              </a:solidFill>
            </a:endParaRPr>
          </a:p>
        </p:txBody>
      </p:sp>
      <p:sp>
        <p:nvSpPr>
          <p:cNvPr id="170" name="Google Shape;170;p19"/>
          <p:cNvSpPr txBox="1"/>
          <p:nvPr/>
        </p:nvSpPr>
        <p:spPr>
          <a:xfrm>
            <a:off x="5698606" y="3136225"/>
            <a:ext cx="18681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73763"/>
                </a:solidFill>
              </a:rPr>
              <a:t>TEMPORARY</a:t>
            </a:r>
            <a:endParaRPr b="1" sz="1300">
              <a:solidFill>
                <a:srgbClr val="073763"/>
              </a:solidFill>
            </a:endParaRPr>
          </a:p>
        </p:txBody>
      </p:sp>
      <p:sp>
        <p:nvSpPr>
          <p:cNvPr id="171" name="Google Shape;171;p19"/>
          <p:cNvSpPr txBox="1"/>
          <p:nvPr/>
        </p:nvSpPr>
        <p:spPr>
          <a:xfrm>
            <a:off x="3641270" y="3136225"/>
            <a:ext cx="1837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73763"/>
                </a:solidFill>
              </a:rPr>
              <a:t>LOW TECH</a:t>
            </a:r>
            <a:endParaRPr b="1" sz="1300">
              <a:solidFill>
                <a:srgbClr val="073763"/>
              </a:solidFill>
            </a:endParaRPr>
          </a:p>
        </p:txBody>
      </p:sp>
      <p:sp>
        <p:nvSpPr>
          <p:cNvPr id="172" name="Google Shape;172;p19"/>
          <p:cNvSpPr txBox="1"/>
          <p:nvPr>
            <p:ph idx="4294967295" type="body"/>
          </p:nvPr>
        </p:nvSpPr>
        <p:spPr>
          <a:xfrm>
            <a:off x="181925" y="4574519"/>
            <a:ext cx="8790000" cy="449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FF9900"/>
                </a:solidFill>
                <a:latin typeface="Arial"/>
                <a:ea typeface="Arial"/>
                <a:cs typeface="Arial"/>
                <a:sym typeface="Arial"/>
              </a:rPr>
              <a:t>Rider benefit: Immediate clarity at the exact moment confusion occurs.</a:t>
            </a:r>
            <a:endParaRPr b="1" sz="1400">
              <a:solidFill>
                <a:srgbClr val="FF9900"/>
              </a:solidFill>
              <a:latin typeface="Arial"/>
              <a:ea typeface="Arial"/>
              <a:cs typeface="Arial"/>
              <a:sym typeface="Arial"/>
            </a:endParaRPr>
          </a:p>
          <a:p>
            <a:pPr indent="0" lvl="0" marL="0" rtl="0" algn="ctr">
              <a:spcBef>
                <a:spcPts val="0"/>
              </a:spcBef>
              <a:spcAft>
                <a:spcPts val="1600"/>
              </a:spcAft>
              <a:buNone/>
            </a:pPr>
            <a:r>
              <a:t/>
            </a:r>
            <a:endParaRPr b="1" sz="1400">
              <a:solidFill>
                <a:srgbClr val="FF9900"/>
              </a:solidFill>
            </a:endParaRPr>
          </a:p>
        </p:txBody>
      </p:sp>
      <p:pic>
        <p:nvPicPr>
          <p:cNvPr id="173" name="Google Shape;173;p19" title="noun-location-pin-8150853-02.png"/>
          <p:cNvPicPr preferRelativeResize="0"/>
          <p:nvPr/>
        </p:nvPicPr>
        <p:blipFill>
          <a:blip r:embed="rId3">
            <a:alphaModFix/>
          </a:blip>
          <a:stretch>
            <a:fillRect/>
          </a:stretch>
        </p:blipFill>
        <p:spPr>
          <a:xfrm>
            <a:off x="1911172" y="1557750"/>
            <a:ext cx="1169700" cy="1434725"/>
          </a:xfrm>
          <a:prstGeom prst="rect">
            <a:avLst/>
          </a:prstGeom>
          <a:noFill/>
          <a:ln>
            <a:noFill/>
          </a:ln>
        </p:spPr>
      </p:pic>
      <p:pic>
        <p:nvPicPr>
          <p:cNvPr id="174" name="Google Shape;174;p19" title="noun-location-pin-8150853-03.png"/>
          <p:cNvPicPr preferRelativeResize="0"/>
          <p:nvPr/>
        </p:nvPicPr>
        <p:blipFill rotWithShape="1">
          <a:blip r:embed="rId4">
            <a:alphaModFix/>
          </a:blip>
          <a:srcRect b="0" l="0" r="0" t="0"/>
          <a:stretch/>
        </p:blipFill>
        <p:spPr>
          <a:xfrm>
            <a:off x="3975190" y="1557750"/>
            <a:ext cx="1169700" cy="1434725"/>
          </a:xfrm>
          <a:prstGeom prst="rect">
            <a:avLst/>
          </a:prstGeom>
          <a:noFill/>
          <a:ln>
            <a:noFill/>
          </a:ln>
        </p:spPr>
      </p:pic>
      <p:pic>
        <p:nvPicPr>
          <p:cNvPr id="175" name="Google Shape;175;p19" title="noun-location-pin-8150853-04.png"/>
          <p:cNvPicPr preferRelativeResize="0"/>
          <p:nvPr/>
        </p:nvPicPr>
        <p:blipFill rotWithShape="1">
          <a:blip r:embed="rId5">
            <a:alphaModFix/>
          </a:blip>
          <a:srcRect b="0" l="0" r="0" t="0"/>
          <a:stretch/>
        </p:blipFill>
        <p:spPr>
          <a:xfrm>
            <a:off x="6047809" y="1646550"/>
            <a:ext cx="1169700" cy="143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Strategy #2: Mobile Ambassador Grid</a:t>
            </a:r>
            <a:endParaRPr sz="2200"/>
          </a:p>
        </p:txBody>
      </p:sp>
      <p:sp>
        <p:nvSpPr>
          <p:cNvPr id="181" name="Google Shape;181;p20"/>
          <p:cNvSpPr txBox="1"/>
          <p:nvPr/>
        </p:nvSpPr>
        <p:spPr>
          <a:xfrm>
            <a:off x="0" y="766025"/>
            <a:ext cx="31797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p>
        </p:txBody>
      </p:sp>
      <p:sp>
        <p:nvSpPr>
          <p:cNvPr id="182" name="Google Shape;182;p20"/>
          <p:cNvSpPr txBox="1"/>
          <p:nvPr/>
        </p:nvSpPr>
        <p:spPr>
          <a:xfrm>
            <a:off x="396075" y="985325"/>
            <a:ext cx="3372900" cy="346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73763"/>
                </a:solidFill>
              </a:rPr>
              <a:t>Problem: </a:t>
            </a:r>
            <a:r>
              <a:rPr lang="en" sz="1600">
                <a:solidFill>
                  <a:srgbClr val="073763"/>
                </a:solidFill>
              </a:rPr>
              <a:t>MARTA cannot staff thousands of bus stops.</a:t>
            </a:r>
            <a:endParaRPr sz="1600">
              <a:solidFill>
                <a:srgbClr val="073763"/>
              </a:solidFill>
            </a:endParaRPr>
          </a:p>
          <a:p>
            <a:pPr indent="0" lvl="0" marL="0" rtl="0" algn="l">
              <a:spcBef>
                <a:spcPts val="0"/>
              </a:spcBef>
              <a:spcAft>
                <a:spcPts val="0"/>
              </a:spcAft>
              <a:buNone/>
            </a:pPr>
            <a:r>
              <a:t/>
            </a:r>
            <a:endParaRPr sz="1600">
              <a:solidFill>
                <a:srgbClr val="073763"/>
              </a:solidFill>
            </a:endParaRPr>
          </a:p>
          <a:p>
            <a:pPr indent="0" lvl="0" marL="0" rtl="0" algn="l">
              <a:spcBef>
                <a:spcPts val="0"/>
              </a:spcBef>
              <a:spcAft>
                <a:spcPts val="0"/>
              </a:spcAft>
              <a:buNone/>
            </a:pPr>
            <a:r>
              <a:rPr b="1" lang="en" sz="1600">
                <a:solidFill>
                  <a:srgbClr val="E69138"/>
                </a:solidFill>
              </a:rPr>
              <a:t>Solution: </a:t>
            </a:r>
            <a:r>
              <a:rPr lang="en" sz="1600">
                <a:solidFill>
                  <a:srgbClr val="E69138"/>
                </a:solidFill>
              </a:rPr>
              <a:t>Dynamic Mobile Ambassador Grid</a:t>
            </a:r>
            <a:endParaRPr sz="1600">
              <a:solidFill>
                <a:srgbClr val="E69138"/>
              </a:solidFill>
            </a:endParaRPr>
          </a:p>
          <a:p>
            <a:pPr indent="0" lvl="0" marL="0" rtl="0" algn="l">
              <a:spcBef>
                <a:spcPts val="0"/>
              </a:spcBef>
              <a:spcAft>
                <a:spcPts val="0"/>
              </a:spcAft>
              <a:buNone/>
            </a:pPr>
            <a:r>
              <a:t/>
            </a:r>
            <a:endParaRPr sz="1600">
              <a:solidFill>
                <a:srgbClr val="E69138"/>
              </a:solidFill>
            </a:endParaRPr>
          </a:p>
          <a:p>
            <a:pPr indent="-330200" lvl="0" marL="457200" rtl="0" algn="l">
              <a:spcBef>
                <a:spcPts val="0"/>
              </a:spcBef>
              <a:spcAft>
                <a:spcPts val="0"/>
              </a:spcAft>
              <a:buClr>
                <a:srgbClr val="073763"/>
              </a:buClr>
              <a:buSzPts val="1600"/>
              <a:buChar char="●"/>
            </a:pPr>
            <a:r>
              <a:rPr lang="en" sz="1600">
                <a:solidFill>
                  <a:srgbClr val="073763"/>
                </a:solidFill>
              </a:rPr>
              <a:t>Deploy ambassadors to continuously move across affected areas.</a:t>
            </a:r>
            <a:br>
              <a:rPr lang="en" sz="1600">
                <a:solidFill>
                  <a:srgbClr val="073763"/>
                </a:solidFill>
              </a:rPr>
            </a:br>
            <a:endParaRPr sz="1600">
              <a:solidFill>
                <a:srgbClr val="073763"/>
              </a:solidFill>
            </a:endParaRPr>
          </a:p>
          <a:p>
            <a:pPr indent="-330200" lvl="0" marL="457200" rtl="0" algn="l">
              <a:lnSpc>
                <a:spcPct val="115000"/>
              </a:lnSpc>
              <a:spcBef>
                <a:spcPts val="0"/>
              </a:spcBef>
              <a:spcAft>
                <a:spcPts val="0"/>
              </a:spcAft>
              <a:buClr>
                <a:srgbClr val="073763"/>
              </a:buClr>
              <a:buSzPts val="1600"/>
              <a:buChar char="●"/>
            </a:pPr>
            <a:r>
              <a:rPr lang="en" sz="1600">
                <a:solidFill>
                  <a:srgbClr val="073763"/>
                </a:solidFill>
              </a:rPr>
              <a:t>Support with a live dashboard highlighting where riders need </a:t>
            </a:r>
            <a:br>
              <a:rPr lang="en" sz="1600">
                <a:solidFill>
                  <a:srgbClr val="073763"/>
                </a:solidFill>
              </a:rPr>
            </a:br>
            <a:r>
              <a:rPr lang="en" sz="1600">
                <a:solidFill>
                  <a:srgbClr val="073763"/>
                </a:solidFill>
              </a:rPr>
              <a:t>help most.</a:t>
            </a:r>
            <a:endParaRPr sz="1600">
              <a:solidFill>
                <a:srgbClr val="073763"/>
              </a:solidFill>
            </a:endParaRPr>
          </a:p>
        </p:txBody>
      </p:sp>
      <p:sp>
        <p:nvSpPr>
          <p:cNvPr id="183" name="Google Shape;183;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0"/>
          <p:cNvPicPr preferRelativeResize="0"/>
          <p:nvPr/>
        </p:nvPicPr>
        <p:blipFill>
          <a:blip r:embed="rId3">
            <a:alphaModFix/>
          </a:blip>
          <a:stretch>
            <a:fillRect/>
          </a:stretch>
        </p:blipFill>
        <p:spPr>
          <a:xfrm>
            <a:off x="4051273" y="1145638"/>
            <a:ext cx="4539800" cy="313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Why This is Innovative and Scalable</a:t>
            </a:r>
            <a:endParaRPr sz="1600">
              <a:latin typeface="Arial"/>
              <a:ea typeface="Arial"/>
              <a:cs typeface="Arial"/>
              <a:sym typeface="Arial"/>
            </a:endParaRPr>
          </a:p>
        </p:txBody>
      </p:sp>
      <p:sp>
        <p:nvSpPr>
          <p:cNvPr id="190" name="Google Shape;190;p21"/>
          <p:cNvSpPr txBox="1"/>
          <p:nvPr/>
        </p:nvSpPr>
        <p:spPr>
          <a:xfrm>
            <a:off x="4511450" y="1113700"/>
            <a:ext cx="42933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C4587"/>
                </a:solidFill>
              </a:rPr>
              <a:t>Crowd-Signal Response:</a:t>
            </a:r>
            <a:endParaRPr b="1">
              <a:solidFill>
                <a:srgbClr val="1C4587"/>
              </a:solidFill>
            </a:endParaRPr>
          </a:p>
          <a:p>
            <a:pPr indent="0" lvl="0" marL="0" rtl="0" algn="l">
              <a:spcBef>
                <a:spcPts val="0"/>
              </a:spcBef>
              <a:spcAft>
                <a:spcPts val="0"/>
              </a:spcAft>
              <a:buNone/>
            </a:pPr>
            <a:r>
              <a:t/>
            </a: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If multiple riders scan QR codes or text for help at a specific stop, that location is flagged for ambassador deployment</a:t>
            </a:r>
            <a:endParaRPr>
              <a:solidFill>
                <a:srgbClr val="1C4587"/>
              </a:solidFill>
            </a:endParaRPr>
          </a:p>
          <a:p>
            <a:pPr indent="0" lvl="0" marL="0" rtl="0" algn="l">
              <a:spcBef>
                <a:spcPts val="0"/>
              </a:spcBef>
              <a:spcAft>
                <a:spcPts val="0"/>
              </a:spcAft>
              <a:buNone/>
            </a:pPr>
            <a:r>
              <a:t/>
            </a:r>
            <a:endParaRPr>
              <a:solidFill>
                <a:srgbClr val="1C4587"/>
              </a:solidFill>
            </a:endParaRPr>
          </a:p>
          <a:p>
            <a:pPr indent="0" lvl="0" marL="0" rtl="0" algn="l">
              <a:spcBef>
                <a:spcPts val="0"/>
              </a:spcBef>
              <a:spcAft>
                <a:spcPts val="0"/>
              </a:spcAft>
              <a:buNone/>
            </a:pPr>
            <a:r>
              <a:rPr b="1" lang="en">
                <a:solidFill>
                  <a:srgbClr val="1C4587"/>
                </a:solidFill>
              </a:rPr>
              <a:t>Why this is scalable:</a:t>
            </a:r>
            <a:endParaRPr b="1">
              <a:solidFill>
                <a:srgbClr val="1C4587"/>
              </a:solidFill>
            </a:endParaRPr>
          </a:p>
          <a:p>
            <a:pPr indent="0" lvl="0" marL="0" rtl="0" algn="l">
              <a:spcBef>
                <a:spcPts val="0"/>
              </a:spcBef>
              <a:spcAft>
                <a:spcPts val="0"/>
              </a:spcAft>
              <a:buNone/>
            </a:pPr>
            <a:r>
              <a:t/>
            </a: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Small team can cover large area</a:t>
            </a:r>
            <a:endParaRPr>
              <a:solidFill>
                <a:srgbClr val="1C4587"/>
              </a:solidFill>
            </a:endParaRPr>
          </a:p>
          <a:p>
            <a:pPr indent="-317500" lvl="0" marL="457200" rtl="0" algn="l">
              <a:spcBef>
                <a:spcPts val="0"/>
              </a:spcBef>
              <a:spcAft>
                <a:spcPts val="0"/>
              </a:spcAft>
              <a:buClr>
                <a:srgbClr val="1C4587"/>
              </a:buClr>
              <a:buSzPts val="1400"/>
              <a:buChar char="●"/>
            </a:pPr>
            <a:r>
              <a:rPr lang="en">
                <a:solidFill>
                  <a:srgbClr val="1C4587"/>
                </a:solidFill>
              </a:rPr>
              <a:t>Resources dynamically allocated where needed most</a:t>
            </a:r>
            <a:endParaRPr>
              <a:solidFill>
                <a:srgbClr val="1C4587"/>
              </a:solidFill>
            </a:endParaRPr>
          </a:p>
          <a:p>
            <a:pPr indent="0" lvl="0" marL="0" rtl="0" algn="l">
              <a:spcBef>
                <a:spcPts val="0"/>
              </a:spcBef>
              <a:spcAft>
                <a:spcPts val="0"/>
              </a:spcAft>
              <a:buNone/>
            </a:pPr>
            <a:r>
              <a:t/>
            </a:r>
            <a:endParaRPr b="1">
              <a:solidFill>
                <a:srgbClr val="1C4587"/>
              </a:solidFill>
            </a:endParaRPr>
          </a:p>
          <a:p>
            <a:pPr indent="0" lvl="0" marL="0" rtl="0" algn="l">
              <a:spcBef>
                <a:spcPts val="0"/>
              </a:spcBef>
              <a:spcAft>
                <a:spcPts val="0"/>
              </a:spcAft>
              <a:buNone/>
            </a:pPr>
            <a:r>
              <a:rPr b="1" lang="en">
                <a:solidFill>
                  <a:srgbClr val="FF9900"/>
                </a:solidFill>
              </a:rPr>
              <a:t>Rider benefit:</a:t>
            </a:r>
            <a:endParaRPr b="1">
              <a:solidFill>
                <a:srgbClr val="FF9900"/>
              </a:solidFill>
            </a:endParaRPr>
          </a:p>
          <a:p>
            <a:pPr indent="0" lvl="0" marL="0" rtl="0" algn="l">
              <a:spcBef>
                <a:spcPts val="0"/>
              </a:spcBef>
              <a:spcAft>
                <a:spcPts val="0"/>
              </a:spcAft>
              <a:buNone/>
            </a:pPr>
            <a:r>
              <a:t/>
            </a:r>
            <a:endParaRPr b="1">
              <a:solidFill>
                <a:srgbClr val="FF9900"/>
              </a:solidFill>
            </a:endParaRPr>
          </a:p>
          <a:p>
            <a:pPr indent="-317500" lvl="0" marL="457200" rtl="0" algn="l">
              <a:spcBef>
                <a:spcPts val="0"/>
              </a:spcBef>
              <a:spcAft>
                <a:spcPts val="0"/>
              </a:spcAft>
              <a:buClr>
                <a:srgbClr val="FF9900"/>
              </a:buClr>
              <a:buSzPts val="1400"/>
              <a:buChar char="●"/>
            </a:pPr>
            <a:r>
              <a:rPr lang="en">
                <a:solidFill>
                  <a:srgbClr val="FF9900"/>
                </a:solidFill>
              </a:rPr>
              <a:t>Help appears where and when confusion actually occurs</a:t>
            </a:r>
            <a:endParaRPr>
              <a:solidFill>
                <a:srgbClr val="FF9900"/>
              </a:solidFill>
            </a:endParaRPr>
          </a:p>
        </p:txBody>
      </p:sp>
      <p:sp>
        <p:nvSpPr>
          <p:cNvPr id="191" name="Google Shape;191;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21" title="Unserved Segments v4.png"/>
          <p:cNvPicPr preferRelativeResize="0"/>
          <p:nvPr/>
        </p:nvPicPr>
        <p:blipFill rotWithShape="1">
          <a:blip r:embed="rId3">
            <a:alphaModFix/>
          </a:blip>
          <a:srcRect b="0" l="0" r="0" t="0"/>
          <a:stretch/>
        </p:blipFill>
        <p:spPr>
          <a:xfrm>
            <a:off x="233625" y="1260575"/>
            <a:ext cx="4129724" cy="3123253"/>
          </a:xfrm>
          <a:prstGeom prst="rect">
            <a:avLst/>
          </a:prstGeom>
          <a:noFill/>
          <a:ln cap="flat" cmpd="sng" w="9525">
            <a:solidFill>
              <a:schemeClr val="dk2"/>
            </a:solidFill>
            <a:prstDash val="solid"/>
            <a:round/>
            <a:headEnd len="sm" w="sm" type="none"/>
            <a:tailEnd len="sm" w="sm" type="none"/>
          </a:ln>
        </p:spPr>
      </p:pic>
      <p:sp>
        <p:nvSpPr>
          <p:cNvPr id="193" name="Google Shape;193;p21"/>
          <p:cNvSpPr txBox="1"/>
          <p:nvPr/>
        </p:nvSpPr>
        <p:spPr>
          <a:xfrm>
            <a:off x="233625" y="4383825"/>
            <a:ext cx="41298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1C4587"/>
                </a:solidFill>
              </a:rPr>
              <a:t>Streets in Downtown / Midtown with Closed Bus Stops</a:t>
            </a:r>
            <a:endParaRPr sz="1200">
              <a:solidFill>
                <a:srgbClr val="1C4587"/>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